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872" r:id="rId2"/>
  </p:sldMasterIdLst>
  <p:notesMasterIdLst>
    <p:notesMasterId r:id="rId19"/>
  </p:notesMasterIdLst>
  <p:handoutMasterIdLst>
    <p:handoutMasterId r:id="rId20"/>
  </p:handoutMasterIdLst>
  <p:sldIdLst>
    <p:sldId id="335" r:id="rId3"/>
    <p:sldId id="499" r:id="rId4"/>
    <p:sldId id="497" r:id="rId5"/>
    <p:sldId id="498" r:id="rId6"/>
    <p:sldId id="396" r:id="rId7"/>
    <p:sldId id="500" r:id="rId8"/>
    <p:sldId id="495" r:id="rId9"/>
    <p:sldId id="480" r:id="rId10"/>
    <p:sldId id="479" r:id="rId11"/>
    <p:sldId id="399" r:id="rId12"/>
    <p:sldId id="402" r:id="rId13"/>
    <p:sldId id="408" r:id="rId14"/>
    <p:sldId id="411" r:id="rId15"/>
    <p:sldId id="405" r:id="rId16"/>
    <p:sldId id="491" r:id="rId17"/>
    <p:sldId id="501" r:id="rId18"/>
  </p:sldIdLst>
  <p:sldSz cx="9144000" cy="6858000" type="screen4x3"/>
  <p:notesSz cx="6881813" cy="9296400"/>
  <p:custDataLst>
    <p:tags r:id="rId21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50">
          <p15:clr>
            <a:srgbClr val="A4A3A4"/>
          </p15:clr>
        </p15:guide>
        <p15:guide id="2" pos="4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478C"/>
    <a:srgbClr val="BBC1DE"/>
    <a:srgbClr val="2A82C6"/>
    <a:srgbClr val="F7DF2F"/>
    <a:srgbClr val="AB9033"/>
    <a:srgbClr val="BFAC6D"/>
    <a:srgbClr val="9CE618"/>
    <a:srgbClr val="000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95" autoAdjust="0"/>
    <p:restoredTop sz="88772" autoAdjust="0"/>
  </p:normalViewPr>
  <p:slideViewPr>
    <p:cSldViewPr snapToGrid="0" snapToObjects="1">
      <p:cViewPr varScale="1">
        <p:scale>
          <a:sx n="101" d="100"/>
          <a:sy n="101" d="100"/>
        </p:scale>
        <p:origin x="1518" y="114"/>
      </p:cViewPr>
      <p:guideLst>
        <p:guide orient="horz" pos="2850"/>
        <p:guide pos="420"/>
      </p:guideLst>
    </p:cSldViewPr>
  </p:slideViewPr>
  <p:outlineViewPr>
    <p:cViewPr>
      <p:scale>
        <a:sx n="33" d="100"/>
        <a:sy n="33" d="100"/>
      </p:scale>
      <p:origin x="0" y="18246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20" d="100"/>
        <a:sy n="120" d="100"/>
      </p:scale>
      <p:origin x="0" y="-1422"/>
    </p:cViewPr>
  </p:sorterViewPr>
  <p:notesViewPr>
    <p:cSldViewPr snapToGrid="0" snapToObjects="1">
      <p:cViewPr varScale="1">
        <p:scale>
          <a:sx n="94" d="100"/>
          <a:sy n="94" d="100"/>
        </p:scale>
        <p:origin x="-2664" y="-96"/>
      </p:cViewPr>
      <p:guideLst>
        <p:guide orient="horz" pos="2929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n = 15,177</a:t>
            </a:r>
          </a:p>
        </c:rich>
      </c:tx>
      <c:layout>
        <c:manualLayout>
          <c:xMode val="edge"/>
          <c:yMode val="edge"/>
          <c:x val="0.7866975308641978"/>
          <c:y val="0.86581254214430214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524691358024748E-2"/>
          <c:y val="0.18159551027126339"/>
          <c:w val="0.87500000000000033"/>
          <c:h val="0.7618664018986837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 = 15,177</c:v>
                </c:pt>
              </c:strCache>
            </c:strRef>
          </c:tx>
          <c:dPt>
            <c:idx val="4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A0FF-4647-97F6-C5DF580A26BF}"/>
              </c:ext>
            </c:extLst>
          </c:dPt>
          <c:dLbls>
            <c:dLbl>
              <c:idx val="0"/>
              <c:layout>
                <c:manualLayout>
                  <c:x val="-5.6016695829688027E-3"/>
                  <c:y val="-5.9047366213410807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CG</a:t>
                    </a:r>
                  </a:p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162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FF-4647-97F6-C5DF580A26BF}"/>
                </c:ext>
              </c:extLst>
            </c:dLbl>
            <c:dLbl>
              <c:idx val="1"/>
              <c:layout>
                <c:manualLayout>
                  <c:x val="2.6038082045299896E-2"/>
                  <c:y val="-5.877381982680354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CT/SCT</a:t>
                    </a:r>
                  </a:p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151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FF-4647-97F6-C5DF580A26BF}"/>
                </c:ext>
              </c:extLst>
            </c:dLbl>
            <c:dLbl>
              <c:idx val="2"/>
              <c:layout>
                <c:manualLayout>
                  <c:x val="6.0585143870905016E-2"/>
                  <c:y val="-1.044594644819768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HT/HTL</a:t>
                    </a:r>
                  </a:p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1108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FF-4647-97F6-C5DF580A26BF}"/>
                </c:ext>
              </c:extLst>
            </c:dLbl>
            <c:dLbl>
              <c:idx val="3"/>
              <c:layout>
                <c:manualLayout>
                  <c:x val="-0.19995613395547784"/>
                  <c:y val="-9.9020181479338054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MLS</a:t>
                    </a:r>
                  </a:p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5222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0FF-4647-97F6-C5DF580A26BF}"/>
                </c:ext>
              </c:extLst>
            </c:dLbl>
            <c:dLbl>
              <c:idx val="4"/>
              <c:layout>
                <c:manualLayout>
                  <c:x val="0.10589105181296775"/>
                  <c:y val="-0.32178017532029679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MLT</a:t>
                    </a:r>
                  </a:p>
                  <a:p>
                    <a:pPr>
                      <a:defRPr/>
                    </a:pPr>
                    <a:r>
                      <a:rPr lang="en-US" dirty="0"/>
                      <a:t>3377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FF-4647-97F6-C5DF580A26BF}"/>
                </c:ext>
              </c:extLst>
            </c:dLbl>
            <c:dLbl>
              <c:idx val="5"/>
              <c:layout>
                <c:manualLayout>
                  <c:x val="-2.018141829493536E-2"/>
                  <c:y val="-4.3503007842158652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MB</a:t>
                    </a:r>
                  </a:p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602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0FF-4647-97F6-C5DF580A26BF}"/>
                </c:ext>
              </c:extLst>
            </c:dLbl>
            <c:dLbl>
              <c:idx val="6"/>
              <c:layout>
                <c:manualLayout>
                  <c:x val="0.18637418586565571"/>
                  <c:y val="6.5388842578089745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PBT/DPT</a:t>
                    </a:r>
                  </a:p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3370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0FF-4647-97F6-C5DF580A26BF}"/>
                </c:ext>
              </c:extLst>
            </c:dLbl>
            <c:dLbl>
              <c:idx val="7"/>
              <c:layout>
                <c:manualLayout>
                  <c:x val="-8.2502855545834614E-2"/>
                  <c:y val="-2.154199032605754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Specialist</a:t>
                    </a:r>
                  </a:p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499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0FF-4647-97F6-C5DF580A26BF}"/>
                </c:ext>
              </c:extLst>
            </c:dLbl>
            <c:dLbl>
              <c:idx val="8"/>
              <c:layout>
                <c:manualLayout>
                  <c:x val="-1.6503110722270838E-2"/>
                  <c:y val="-5.9721675046856541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Categorical</a:t>
                    </a:r>
                  </a:p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686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0FF-4647-97F6-C5DF580A26B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CG</c:v>
                </c:pt>
                <c:pt idx="1">
                  <c:v>CT/SCT</c:v>
                </c:pt>
                <c:pt idx="2">
                  <c:v>HT/HTL</c:v>
                </c:pt>
                <c:pt idx="3">
                  <c:v>MLS</c:v>
                </c:pt>
                <c:pt idx="4">
                  <c:v>MLT</c:v>
                </c:pt>
                <c:pt idx="5">
                  <c:v>MB</c:v>
                </c:pt>
                <c:pt idx="6">
                  <c:v>PBT/DPT</c:v>
                </c:pt>
                <c:pt idx="7">
                  <c:v>Specialist</c:v>
                </c:pt>
                <c:pt idx="8">
                  <c:v>Categorical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162</c:v>
                </c:pt>
                <c:pt idx="1">
                  <c:v>151</c:v>
                </c:pt>
                <c:pt idx="2">
                  <c:v>1108</c:v>
                </c:pt>
                <c:pt idx="3">
                  <c:v>5222</c:v>
                </c:pt>
                <c:pt idx="4">
                  <c:v>3377</c:v>
                </c:pt>
                <c:pt idx="5">
                  <c:v>602</c:v>
                </c:pt>
                <c:pt idx="6">
                  <c:v>3370</c:v>
                </c:pt>
                <c:pt idx="7">
                  <c:v>499</c:v>
                </c:pt>
                <c:pt idx="8">
                  <c:v>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0FF-4647-97F6-C5DF580A26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n = 11,435</a:t>
            </a:r>
          </a:p>
        </c:rich>
      </c:tx>
      <c:layout>
        <c:manualLayout>
          <c:xMode val="edge"/>
          <c:yMode val="edge"/>
          <c:x val="0.78824078871512671"/>
          <c:y val="0.86041807577942553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524691358024741E-2"/>
          <c:y val="0.18159551027126339"/>
          <c:w val="0.87500000000000033"/>
          <c:h val="0.7618664018986837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 = 11,435</c:v>
                </c:pt>
              </c:strCache>
            </c:strRef>
          </c:tx>
          <c:dPt>
            <c:idx val="4"/>
            <c:bubble3D val="0"/>
            <c:spPr>
              <a:solidFill>
                <a:schemeClr val="bg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1FC5-4330-9EA7-697883066274}"/>
              </c:ext>
            </c:extLst>
          </c:dPt>
          <c:dLbls>
            <c:dLbl>
              <c:idx val="0"/>
              <c:layout>
                <c:manualLayout>
                  <c:x val="-7.1448187032176532E-3"/>
                  <c:y val="-5.9047578594145722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CG</a:t>
                    </a:r>
                  </a:p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122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C5-4330-9EA7-697883066274}"/>
                </c:ext>
              </c:extLst>
            </c:dLbl>
            <c:dLbl>
              <c:idx val="1"/>
              <c:layout>
                <c:manualLayout>
                  <c:x val="2.6038082045299896E-2"/>
                  <c:y val="-5.877381982680353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CT/SCT</a:t>
                    </a:r>
                  </a:p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114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C5-4330-9EA7-697883066274}"/>
                </c:ext>
              </c:extLst>
            </c:dLbl>
            <c:dLbl>
              <c:idx val="2"/>
              <c:layout>
                <c:manualLayout>
                  <c:x val="6.0585143870905016E-2"/>
                  <c:y val="-1.044594644819768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HT/HTL</a:t>
                    </a:r>
                  </a:p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727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C5-4330-9EA7-697883066274}"/>
                </c:ext>
              </c:extLst>
            </c:dLbl>
            <c:dLbl>
              <c:idx val="3"/>
              <c:layout>
                <c:manualLayout>
                  <c:x val="-0.20921539321473706"/>
                  <c:y val="-9.902018147933801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MLS</a:t>
                    </a:r>
                  </a:p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3784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FC5-4330-9EA7-697883066274}"/>
                </c:ext>
              </c:extLst>
            </c:dLbl>
            <c:dLbl>
              <c:idx val="4"/>
              <c:layout>
                <c:manualLayout>
                  <c:x val="5.6508275007290769E-2"/>
                  <c:y val="-0.28671611598111935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MLT</a:t>
                    </a:r>
                  </a:p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2586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C5-4330-9EA7-697883066274}"/>
                </c:ext>
              </c:extLst>
            </c:dLbl>
            <c:dLbl>
              <c:idx val="5"/>
              <c:layout>
                <c:manualLayout>
                  <c:x val="-2.0181418294935364E-2"/>
                  <c:y val="2.3499928321501959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MB</a:t>
                    </a:r>
                  </a:p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499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FC5-4330-9EA7-697883066274}"/>
                </c:ext>
              </c:extLst>
            </c:dLbl>
            <c:dLbl>
              <c:idx val="6"/>
              <c:layout>
                <c:manualLayout>
                  <c:x val="0.21260875376689028"/>
                  <c:y val="5.9994371910524008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PBT/DPT</a:t>
                    </a:r>
                  </a:p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2884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FC5-4330-9EA7-697883066274}"/>
                </c:ext>
              </c:extLst>
            </c:dLbl>
            <c:dLbl>
              <c:idx val="7"/>
              <c:layout>
                <c:manualLayout>
                  <c:x val="-8.2502855545834614E-2"/>
                  <c:y val="-2.154199032605754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Specialist</a:t>
                    </a:r>
                  </a:p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290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FC5-4330-9EA7-697883066274}"/>
                </c:ext>
              </c:extLst>
            </c:dLbl>
            <c:dLbl>
              <c:idx val="8"/>
              <c:layout>
                <c:manualLayout>
                  <c:x val="-1.6503110722270838E-2"/>
                  <c:y val="-5.9721675046856534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Categorical</a:t>
                    </a:r>
                  </a:p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429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FC5-4330-9EA7-69788306627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CG</c:v>
                </c:pt>
                <c:pt idx="1">
                  <c:v>CT/SCT</c:v>
                </c:pt>
                <c:pt idx="2">
                  <c:v>HT/HTL</c:v>
                </c:pt>
                <c:pt idx="3">
                  <c:v>MLS</c:v>
                </c:pt>
                <c:pt idx="4">
                  <c:v>MLT</c:v>
                </c:pt>
                <c:pt idx="5">
                  <c:v>MB</c:v>
                </c:pt>
                <c:pt idx="6">
                  <c:v>PBT/DPT</c:v>
                </c:pt>
                <c:pt idx="7">
                  <c:v>Specialists </c:v>
                </c:pt>
                <c:pt idx="8">
                  <c:v>Categorical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122</c:v>
                </c:pt>
                <c:pt idx="1">
                  <c:v>114</c:v>
                </c:pt>
                <c:pt idx="2">
                  <c:v>727</c:v>
                </c:pt>
                <c:pt idx="3">
                  <c:v>3784</c:v>
                </c:pt>
                <c:pt idx="4">
                  <c:v>2586</c:v>
                </c:pt>
                <c:pt idx="5">
                  <c:v>499</c:v>
                </c:pt>
                <c:pt idx="6">
                  <c:v>2884</c:v>
                </c:pt>
                <c:pt idx="7">
                  <c:v>290</c:v>
                </c:pt>
                <c:pt idx="8">
                  <c:v>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FC5-4330-9EA7-6978830662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2418" cy="464205"/>
          </a:xfrm>
          <a:prstGeom prst="rect">
            <a:avLst/>
          </a:prstGeom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902" y="2"/>
            <a:ext cx="2982418" cy="464205"/>
          </a:xfrm>
          <a:prstGeom prst="rect">
            <a:avLst/>
          </a:prstGeom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05" charset="-128"/>
              </a:defRPr>
            </a:lvl1pPr>
          </a:lstStyle>
          <a:p>
            <a:pPr>
              <a:defRPr/>
            </a:pPr>
            <a:fld id="{8889AB99-A420-47C4-BFFA-A5CD9CB9223E}" type="datetime1">
              <a:rPr lang="en-US"/>
              <a:pPr>
                <a:defRPr/>
              </a:pPr>
              <a:t>10/10/2017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660"/>
            <a:ext cx="2982418" cy="464205"/>
          </a:xfrm>
          <a:prstGeom prst="rect">
            <a:avLst/>
          </a:prstGeom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902" y="8830660"/>
            <a:ext cx="2982418" cy="464205"/>
          </a:xfrm>
          <a:prstGeom prst="rect">
            <a:avLst/>
          </a:prstGeom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05" charset="-128"/>
              </a:defRPr>
            </a:lvl1pPr>
          </a:lstStyle>
          <a:p>
            <a:pPr>
              <a:defRPr/>
            </a:pPr>
            <a:fld id="{7AB85D1C-89FA-4E33-AE0D-0FC1CA809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40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2418" cy="464205"/>
          </a:xfrm>
          <a:prstGeom prst="rect">
            <a:avLst/>
          </a:prstGeom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902" y="2"/>
            <a:ext cx="2982418" cy="464205"/>
          </a:xfrm>
          <a:prstGeom prst="rect">
            <a:avLst/>
          </a:prstGeom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-105" charset="-128"/>
              </a:defRPr>
            </a:lvl1pPr>
          </a:lstStyle>
          <a:p>
            <a:pPr>
              <a:defRPr/>
            </a:pPr>
            <a:fld id="{26E2DA4E-B8CE-4818-9C32-835D1C90D2B5}" type="datetime1">
              <a:rPr lang="en-US"/>
              <a:pPr>
                <a:defRPr/>
              </a:pPr>
              <a:t>10/10/2017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302" tIns="46151" rIns="92302" bIns="4615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480" y="4416099"/>
            <a:ext cx="5504854" cy="4182457"/>
          </a:xfrm>
          <a:prstGeom prst="rect">
            <a:avLst/>
          </a:prstGeom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660"/>
            <a:ext cx="2982418" cy="464205"/>
          </a:xfrm>
          <a:prstGeom prst="rect">
            <a:avLst/>
          </a:prstGeom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902" y="8830660"/>
            <a:ext cx="2982418" cy="464205"/>
          </a:xfrm>
          <a:prstGeom prst="rect">
            <a:avLst/>
          </a:prstGeom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-105" charset="-128"/>
              </a:defRPr>
            </a:lvl1pPr>
          </a:lstStyle>
          <a:p>
            <a:pPr>
              <a:defRPr/>
            </a:pPr>
            <a:fld id="{958346EE-AA26-45CA-BEC9-884432243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374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09443" indent="-2728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91451" indent="-21829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28031" indent="-21829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64611" indent="-21829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01192" indent="-218290" defTabSz="436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37772" indent="-218290" defTabSz="436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74352" indent="-218290" defTabSz="436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710932" indent="-218290" defTabSz="436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46D5E2A-7CC5-4E1F-80FE-465976ED1B4B}" type="slidenum">
              <a:rPr lang="en-US" smtClean="0">
                <a:latin typeface="Calibri" pitchFamily="34" charset="0"/>
              </a:rPr>
              <a:pPr eaLnBrk="1" hangingPunct="1"/>
              <a:t>1</a:t>
            </a:fld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8346EE-AA26-45CA-BEC9-88443224390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47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Available</a:t>
            </a:r>
            <a:r>
              <a:rPr lang="en-US" baseline="0" dirty="0">
                <a:ea typeface="ＭＳ Ｐゴシック" pitchFamily="34" charset="-128"/>
              </a:rPr>
              <a:t> on the website</a:t>
            </a:r>
          </a:p>
          <a:p>
            <a:r>
              <a:rPr lang="en-US" i="1" baseline="0" dirty="0">
                <a:solidFill>
                  <a:srgbClr val="FF0000"/>
                </a:solidFill>
                <a:ea typeface="ＭＳ Ｐゴシック" pitchFamily="34" charset="-128"/>
              </a:rPr>
              <a:t>Point out MLA stats – began 7/1/17, 2 - 1</a:t>
            </a:r>
            <a:r>
              <a:rPr lang="en-US" i="1" baseline="30000" dirty="0">
                <a:solidFill>
                  <a:srgbClr val="FF0000"/>
                </a:solidFill>
                <a:ea typeface="ＭＳ Ｐゴシック" pitchFamily="34" charset="-128"/>
              </a:rPr>
              <a:t>st</a:t>
            </a:r>
            <a:r>
              <a:rPr lang="en-US" i="1" baseline="0" dirty="0">
                <a:solidFill>
                  <a:srgbClr val="FF0000"/>
                </a:solidFill>
                <a:ea typeface="ＭＳ Ｐゴシック" pitchFamily="34" charset="-128"/>
              </a:rPr>
              <a:t> time NAACLS, 100% pass rate </a:t>
            </a:r>
            <a:endParaRPr lang="en-US" i="1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09443" indent="-2728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91451" indent="-21829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28031" indent="-21829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64611" indent="-21829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01192" indent="-218290" defTabSz="436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37772" indent="-218290" defTabSz="436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74352" indent="-218290" defTabSz="436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710932" indent="-218290" defTabSz="436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C138917-5950-4821-8CE6-8116BE5EAE29}" type="slidenum">
              <a:rPr lang="en-US" smtClean="0">
                <a:latin typeface="Calibri" pitchFamily="34" charset="0"/>
              </a:rPr>
              <a:pPr eaLnBrk="1" hangingPunct="1"/>
              <a:t>5</a:t>
            </a:fld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8346EE-AA26-45CA-BEC9-88443224390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429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8346EE-AA26-45CA-BEC9-88443224390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29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09443" indent="-2728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91451" indent="-21829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28031" indent="-21829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64611" indent="-21829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01192" indent="-218290" defTabSz="436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37772" indent="-218290" defTabSz="436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74352" indent="-218290" defTabSz="436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710932" indent="-218290" defTabSz="436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4073CFE-EDE4-47A4-8F04-77E5D67E5B08}" type="slidenum">
              <a:rPr lang="en-US" smtClean="0">
                <a:latin typeface="Calibri" pitchFamily="34" charset="0"/>
              </a:rPr>
              <a:pPr eaLnBrk="1" hangingPunct="1"/>
              <a:t>10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09443" indent="-2728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91451" indent="-21829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28031" indent="-21829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64611" indent="-21829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01192" indent="-218290" defTabSz="436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37772" indent="-218290" defTabSz="436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74352" indent="-218290" defTabSz="436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710932" indent="-218290" defTabSz="436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18338AD-B685-4079-A054-15982022A158}" type="slidenum">
              <a:rPr lang="en-US" smtClean="0">
                <a:latin typeface="Calibri" pitchFamily="34" charset="0"/>
              </a:rPr>
              <a:pPr eaLnBrk="1" hangingPunct="1"/>
              <a:t>11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09443" indent="-2728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91451" indent="-21829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28031" indent="-21829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64611" indent="-21829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01192" indent="-218290" defTabSz="436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37772" indent="-218290" defTabSz="436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74352" indent="-218290" defTabSz="436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710932" indent="-218290" defTabSz="436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DFB9620-A9BB-4CEF-A0C3-F81EB244D6C5}" type="slidenum">
              <a:rPr lang="en-US" smtClean="0">
                <a:latin typeface="Calibri" pitchFamily="34" charset="0"/>
              </a:rPr>
              <a:pPr eaLnBrk="1" hangingPunct="1"/>
              <a:t>12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09443" indent="-2728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91451" indent="-21829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28031" indent="-21829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64611" indent="-21829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01192" indent="-218290" defTabSz="436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37772" indent="-218290" defTabSz="436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74352" indent="-218290" defTabSz="436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710932" indent="-218290" defTabSz="436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57C01C0-7A0C-46FD-8BF4-7B79CEF33EB9}" type="slidenum">
              <a:rPr lang="en-US" smtClean="0">
                <a:latin typeface="Calibri" pitchFamily="34" charset="0"/>
              </a:rPr>
              <a:pPr eaLnBrk="1" hangingPunct="1"/>
              <a:t>13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09443" indent="-272863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91451" indent="-21829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28031" indent="-21829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64611" indent="-21829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01192" indent="-218290" defTabSz="436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37772" indent="-218290" defTabSz="436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74352" indent="-218290" defTabSz="436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710932" indent="-218290" defTabSz="436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0EE06B5-EDB4-4123-B845-886B74CE4A8F}" type="slidenum">
              <a:rPr lang="en-US" smtClean="0">
                <a:latin typeface="Calibri" pitchFamily="34" charset="0"/>
              </a:rPr>
              <a:pPr eaLnBrk="1" hangingPunct="1"/>
              <a:t>14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6856A-0C7E-4842-A12A-AC5036A41EB7}" type="datetime1">
              <a:rPr lang="en-US"/>
              <a:pPr>
                <a:defRPr/>
              </a:pPr>
              <a:t>10/10/2017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31AA1-D8B1-4893-9415-2BE682633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7376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8183C-D008-4C41-90E5-53EA771B1BA4}" type="datetime1">
              <a:rPr lang="en-US"/>
              <a:pPr>
                <a:defRPr/>
              </a:pPr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CE669-0DE3-4F9B-85C8-E34DCFBEC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3983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1F8CD-AEB4-41B1-A602-D85053F4A051}" type="datetime1">
              <a:rPr lang="en-US"/>
              <a:pPr>
                <a:defRPr/>
              </a:pPr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0CF70-76E1-49BA-93F1-3AD2066A3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04883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>
            <a:spLocks noChangeArrowheads="1"/>
          </p:cNvSpPr>
          <p:nvPr userDrawn="1"/>
        </p:nvSpPr>
        <p:spPr bwMode="auto">
          <a:xfrm flipH="1">
            <a:off x="184150" y="990600"/>
            <a:ext cx="460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176F2-493C-4571-9907-855312983C56}" type="datetime1">
              <a:rPr lang="en-US"/>
              <a:pPr>
                <a:defRPr/>
              </a:pPr>
              <a:t>10/10/2017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763F7-C0AA-4D95-9835-9AC897A4B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0358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19516-157E-4144-9813-44F11408B0DD}" type="datetime1">
              <a:rPr lang="en-US"/>
              <a:pPr>
                <a:defRPr/>
              </a:pPr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AD00B-387F-4D4A-985C-46185231A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76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2014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9D67132D-3C01-4954-B0B2-A8389CC60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4060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2014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30EED27C-C4D9-4818-823F-FFD65BB0E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64428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2014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CFE4256D-9D21-4293-B92A-A1399047A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80939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2014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64C94B75-58B6-4C74-B020-29CEBE03A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91585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2014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1ABB407F-7DBE-405B-BABD-3A9B46CB9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07282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2014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01D4E277-AB0A-41A4-870C-FC096613B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8318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AFDA0-03AF-449F-B16F-0D44613C68E2}" type="datetime1">
              <a:rPr lang="en-US"/>
              <a:pPr>
                <a:defRPr/>
              </a:pPr>
              <a:t>10/10/2017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DBF0C-041C-468D-983D-B1F656966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99970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2014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5689EBFD-38F1-4D5F-88B9-A5255E4EE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13114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2014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491AFFA3-A8AE-4B54-B268-F0378D80E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9646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2014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869DCC66-6699-4510-929E-B0FA2CA3D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80503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3325058084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CA49A597-5F80-410F-9689-CFAB59EF7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66781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0338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37F8FF61-88F4-4D4C-8C85-DEA824FC6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83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D8B65-E644-43E6-ABBA-0B14A799F54E}" type="datetime1">
              <a:rPr lang="en-US"/>
              <a:pPr>
                <a:defRPr/>
              </a:pPr>
              <a:t>10/10/2017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70ADA-6443-4897-86AA-A2F6FDC6E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5834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F311D-304C-40BB-9BB9-1EAB57A56D02}" type="datetime1">
              <a:rPr lang="en-US"/>
              <a:pPr>
                <a:defRPr/>
              </a:pPr>
              <a:t>10/10/2017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0A9C0-BB89-4C40-8198-2077048AD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0154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B8BED-12D7-4F0D-835E-FC20BC5B9A60}" type="datetime1">
              <a:rPr lang="en-US"/>
              <a:pPr>
                <a:defRPr/>
              </a:pPr>
              <a:t>10/10/2017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D480E-7549-4482-8BAF-D788C903A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4281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7C107-6D1C-4D95-B083-9E69D3BC237E}" type="datetime1">
              <a:rPr lang="en-US"/>
              <a:pPr>
                <a:defRPr/>
              </a:pPr>
              <a:t>10/10/2017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E7369-4153-4069-89BB-CE81932CA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7929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70E57-45A9-4B03-B35C-F4AD677E66EB}" type="datetime1">
              <a:rPr lang="en-US"/>
              <a:pPr>
                <a:defRPr/>
              </a:pPr>
              <a:t>10/10/2017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86D81-FB12-4732-8055-5F2F938E6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9110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C4134-BEBD-4108-8DBD-5AC8D1A247C4}" type="datetime1">
              <a:rPr lang="en-US"/>
              <a:pPr>
                <a:defRPr/>
              </a:pPr>
              <a:t>10/10/2017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30A89-BB27-4F51-8526-841DBBE1A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79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D94E8-96C2-4122-ADBB-FE0BCC07485B}" type="datetime1">
              <a:rPr lang="en-US"/>
              <a:pPr>
                <a:defRPr/>
              </a:pPr>
              <a:t>10/10/2017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EFAB7-FDA9-4637-8C09-0F67C0158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5442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-105" charset="-128"/>
              </a:defRPr>
            </a:lvl1pPr>
          </a:lstStyle>
          <a:p>
            <a:pPr>
              <a:defRPr/>
            </a:pPr>
            <a:r>
              <a:rPr lang="en-US" dirty="0"/>
              <a:t>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-105" charset="-128"/>
              </a:defRPr>
            </a:lvl1pPr>
          </a:lstStyle>
          <a:p>
            <a:pPr>
              <a:defRPr/>
            </a:pPr>
            <a:fld id="{2540F938-ECBC-46CE-8EF1-D5C2D168E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9" name="Picture 6" descr="bob-h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 descr="logo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63500"/>
            <a:ext cx="26352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  <p:sldLayoutId id="2147483992" r:id="rId12"/>
    <p:sldLayoutId id="2147483991" r:id="rId13"/>
  </p:sldLayoutIdLst>
  <p:transition spd="slow">
    <p:fade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-105" charset="-128"/>
              </a:defRPr>
            </a:lvl1pPr>
          </a:lstStyle>
          <a:p>
            <a:pPr>
              <a:defRPr/>
            </a:pPr>
            <a:r>
              <a:rPr lang="en-US"/>
              <a:t>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-105" charset="-128"/>
              </a:defRPr>
            </a:lvl1pPr>
          </a:lstStyle>
          <a:p>
            <a:pPr>
              <a:defRPr/>
            </a:pPr>
            <a:fld id="{02B9E0DF-0874-459C-B84B-19E8325A9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3" name="Picture 6" descr="bob-h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logo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63500"/>
            <a:ext cx="26352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  <p:sldLayoutId id="2147484005" r:id="rId12"/>
  </p:sldLayoutIdLst>
  <p:transition spd="slow">
    <p:fade/>
  </p:transition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2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9" descr="boc-intr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2286000"/>
            <a:ext cx="4114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745921" y="260505"/>
            <a:ext cx="7818960" cy="2025495"/>
          </a:xfrm>
          <a:prstGeom prst="rect">
            <a:avLst/>
          </a:prstGeom>
        </p:spPr>
        <p:txBody>
          <a:bodyPr anchor="ctr">
            <a:normAutofit fontScale="77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000" b="1" dirty="0">
              <a:solidFill>
                <a:schemeClr val="bg1"/>
              </a:solidFill>
              <a:ea typeface="ＭＳ Ｐゴシック" pitchFamily="-105" charset="-128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ea typeface="ＭＳ Ｐゴシック" pitchFamily="-105" charset="-128"/>
              </a:rPr>
              <a:t>ASCP Board of Certification Update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ea typeface="ＭＳ Ｐゴシック" pitchFamily="-105" charset="-128"/>
              </a:rPr>
              <a:t>October 2017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2000" b="1" dirty="0">
              <a:solidFill>
                <a:schemeClr val="bg1"/>
              </a:solidFill>
              <a:ea typeface="ＭＳ Ｐゴシック" pitchFamily="-105" charset="-128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2000" b="1" dirty="0">
              <a:solidFill>
                <a:schemeClr val="bg1"/>
              </a:solidFill>
              <a:ea typeface="ＭＳ Ｐゴシック" pitchFamily="-105" charset="-128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ea typeface="ＭＳ Ｐゴシック" pitchFamily="-105" charset="-128"/>
              </a:rPr>
              <a:t>Kathleen Hansen, MLS(ASCP)</a:t>
            </a:r>
            <a:r>
              <a:rPr lang="en-US" sz="2000" b="1" baseline="30000" dirty="0">
                <a:solidFill>
                  <a:schemeClr val="bg1"/>
                </a:solidFill>
                <a:ea typeface="ＭＳ Ｐゴシック" pitchFamily="-105" charset="-128"/>
              </a:rPr>
              <a:t>CM</a:t>
            </a:r>
            <a:br>
              <a:rPr lang="en-US" sz="2000" b="1" dirty="0">
                <a:solidFill>
                  <a:schemeClr val="bg1"/>
                </a:solidFill>
                <a:ea typeface="ＭＳ Ｐゴシック" pitchFamily="-105" charset="-128"/>
              </a:rPr>
            </a:br>
            <a:r>
              <a:rPr lang="en-US" sz="2000" b="1" dirty="0">
                <a:solidFill>
                  <a:schemeClr val="bg1"/>
                </a:solidFill>
                <a:ea typeface="ＭＳ Ｐゴシック" pitchFamily="-105" charset="-128"/>
              </a:rPr>
              <a:t>Past Chair, Board of Governors</a:t>
            </a:r>
          </a:p>
          <a:p>
            <a:pPr fontAlgn="auto">
              <a:spcAft>
                <a:spcPts val="0"/>
              </a:spcAft>
              <a:defRPr/>
            </a:pPr>
            <a:endParaRPr lang="en-US" sz="1400" b="1" baseline="30000" dirty="0">
              <a:ln w="6350">
                <a:noFill/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25908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2674938"/>
            <a:ext cx="1143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0" y="4038600"/>
            <a:ext cx="15478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3810000"/>
            <a:ext cx="1752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35052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logo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675" y="4867275"/>
            <a:ext cx="5046663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 bwMode="auto">
          <a:xfrm>
            <a:off x="695325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3200">
                <a:solidFill>
                  <a:schemeClr val="bg1"/>
                </a:solidFill>
                <a:ea typeface="ＭＳ Ｐゴシック" pitchFamily="34" charset="-128"/>
              </a:rPr>
              <a:t>MLS Examination Statistics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0226608"/>
              </p:ext>
            </p:extLst>
          </p:nvPr>
        </p:nvGraphicFramePr>
        <p:xfrm>
          <a:off x="1123950" y="1197928"/>
          <a:ext cx="7223762" cy="493776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231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8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8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8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84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84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3662">
                <a:tc>
                  <a:txBody>
                    <a:bodyPr/>
                    <a:lstStyle/>
                    <a:p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2012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2013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2014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2015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2016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66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Total</a:t>
                      </a:r>
                      <a:r>
                        <a:rPr lang="en-US" sz="1600" baseline="0" dirty="0"/>
                        <a:t> Examinees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4298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4473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4635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4918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j-lt"/>
                          <a:cs typeface="Arial" pitchFamily="34" charset="0"/>
                        </a:rPr>
                        <a:t>5222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66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Mean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485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485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486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469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j-lt"/>
                          <a:cs typeface="Arial" pitchFamily="34" charset="0"/>
                        </a:rPr>
                        <a:t>474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366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Pass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3370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3504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3613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3533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j-lt"/>
                          <a:cs typeface="Arial" pitchFamily="34" charset="0"/>
                        </a:rPr>
                        <a:t>3784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578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Pass %</a:t>
                      </a:r>
                    </a:p>
                    <a:p>
                      <a:pPr algn="ctr"/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78%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78%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78%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72%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j-lt"/>
                          <a:cs typeface="Arial" pitchFamily="34" charset="0"/>
                        </a:rPr>
                        <a:t>72%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366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NAACLS 1</a:t>
                      </a:r>
                      <a:r>
                        <a:rPr lang="en-US" sz="1600" baseline="30000" dirty="0"/>
                        <a:t>st</a:t>
                      </a:r>
                      <a:r>
                        <a:rPr lang="en-US" sz="1600" dirty="0"/>
                        <a:t> Time Pass #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2864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2953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3043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2975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j-lt"/>
                          <a:cs typeface="Arial" pitchFamily="34" charset="0"/>
                        </a:rPr>
                        <a:t>3100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366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NAACLS 1</a:t>
                      </a:r>
                      <a:r>
                        <a:rPr lang="en-US" sz="1600" baseline="30000" dirty="0"/>
                        <a:t>st</a:t>
                      </a:r>
                      <a:r>
                        <a:rPr lang="en-US" sz="1600" dirty="0"/>
                        <a:t> Time Pass %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86%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86%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86%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81%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j-lt"/>
                          <a:cs typeface="Arial" pitchFamily="34" charset="0"/>
                        </a:rPr>
                        <a:t>83%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Date Placeholder 2"/>
          <p:cNvSpPr>
            <a:spLocks noGrp="1"/>
          </p:cNvSpPr>
          <p:nvPr>
            <p:ph type="dt" sz="quarter" idx="10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2017</a:t>
            </a: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 bwMode="auto">
          <a:xfrm>
            <a:off x="684213" y="16986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3200">
                <a:solidFill>
                  <a:schemeClr val="bg1"/>
                </a:solidFill>
                <a:ea typeface="ＭＳ Ｐゴシック" pitchFamily="34" charset="-128"/>
              </a:rPr>
              <a:t>MLT Examination Statistics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0133987"/>
              </p:ext>
            </p:extLst>
          </p:nvPr>
        </p:nvGraphicFramePr>
        <p:xfrm>
          <a:off x="1071563" y="1312863"/>
          <a:ext cx="7315200" cy="492861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40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2012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2013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2014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2015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2016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Total</a:t>
                      </a:r>
                      <a:r>
                        <a:rPr lang="en-US" sz="1600" baseline="0" dirty="0"/>
                        <a:t> Examinees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3244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3422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3861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3445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j-lt"/>
                          <a:cs typeface="Arial" pitchFamily="34" charset="0"/>
                        </a:rPr>
                        <a:t>3377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Mean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483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485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485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499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+mj-lt"/>
                          <a:cs typeface="Arial" pitchFamily="34" charset="0"/>
                        </a:rPr>
                        <a:t>500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Pass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2385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2537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2833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2656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j-lt"/>
                          <a:cs typeface="Arial" pitchFamily="34" charset="0"/>
                        </a:rPr>
                        <a:t>2586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Pass %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74%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74%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73%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77%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j-lt"/>
                          <a:cs typeface="Arial" pitchFamily="34" charset="0"/>
                        </a:rPr>
                        <a:t>77%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NAACLS 1</a:t>
                      </a:r>
                      <a:r>
                        <a:rPr lang="en-US" sz="1600" baseline="30000" dirty="0"/>
                        <a:t>st</a:t>
                      </a:r>
                      <a:r>
                        <a:rPr lang="en-US" sz="1600" dirty="0"/>
                        <a:t> Time Pass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1855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1921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2070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1962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j-lt"/>
                          <a:cs typeface="Arial" pitchFamily="34" charset="0"/>
                        </a:rPr>
                        <a:t>1894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NAACLS 1</a:t>
                      </a:r>
                      <a:r>
                        <a:rPr lang="en-US" sz="1600" baseline="30000" dirty="0"/>
                        <a:t>st</a:t>
                      </a:r>
                      <a:r>
                        <a:rPr lang="en-US" sz="1600" dirty="0"/>
                        <a:t> Time Pass %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81%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80%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80%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83%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j-lt"/>
                          <a:cs typeface="Arial" pitchFamily="34" charset="0"/>
                        </a:rPr>
                        <a:t>82%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5889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2017</a:t>
            </a: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 bwMode="auto">
          <a:xfrm>
            <a:off x="676275" y="16986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3200">
                <a:solidFill>
                  <a:schemeClr val="bg1"/>
                </a:solidFill>
                <a:ea typeface="ＭＳ Ｐゴシック" pitchFamily="34" charset="-128"/>
              </a:rPr>
              <a:t>HT Examination Statistics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955675"/>
              </p:ext>
            </p:extLst>
          </p:nvPr>
        </p:nvGraphicFramePr>
        <p:xfrm>
          <a:off x="1137524" y="1173163"/>
          <a:ext cx="7315202" cy="494624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227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7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7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75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75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75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8215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2012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2013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u="none" strike="noStrike" dirty="0"/>
                    </a:p>
                    <a:p>
                      <a:pPr algn="ctr" fontAlgn="b"/>
                      <a:r>
                        <a:rPr lang="en-US" sz="1600" u="none" strike="noStrike" dirty="0"/>
                        <a:t>2014</a:t>
                      </a:r>
                    </a:p>
                    <a:p>
                      <a:pPr algn="ctr" fontAlgn="b"/>
                      <a:endParaRPr lang="en-US" sz="1600" b="1" i="0" u="none" strike="noStrike" dirty="0">
                        <a:solidFill>
                          <a:srgbClr val="FFFFFF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2015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2016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07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Total </a:t>
                      </a:r>
                    </a:p>
                    <a:p>
                      <a:pPr algn="ctr" fontAlgn="b"/>
                      <a:r>
                        <a:rPr lang="en-US" sz="1600" u="none" strike="noStrike" dirty="0"/>
                        <a:t>Examinees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781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783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723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676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724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7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Mean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456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455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449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449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449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7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Pass #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521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523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462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422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462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07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Pass 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67%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67%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64%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62%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64%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NAACLS </a:t>
                      </a:r>
                    </a:p>
                    <a:p>
                      <a:pPr algn="ctr" fontAlgn="b"/>
                      <a:r>
                        <a:rPr lang="en-US" sz="1600" u="none" strike="noStrike" dirty="0"/>
                        <a:t>1st Time Pass #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326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315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286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248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255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8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NAACLS </a:t>
                      </a:r>
                    </a:p>
                    <a:p>
                      <a:pPr algn="ctr" fontAlgn="b"/>
                      <a:r>
                        <a:rPr lang="en-US" sz="1600" u="none" strike="noStrike" dirty="0"/>
                        <a:t>1st Time Pass 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72%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76%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72%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73%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71%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2033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2017</a:t>
            </a: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 bwMode="auto">
          <a:xfrm>
            <a:off x="752475" y="16986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3200">
                <a:solidFill>
                  <a:schemeClr val="bg1"/>
                </a:solidFill>
                <a:ea typeface="ＭＳ Ｐゴシック" pitchFamily="34" charset="-128"/>
              </a:rPr>
              <a:t>HTL Examination Statistics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8082821"/>
              </p:ext>
            </p:extLst>
          </p:nvPr>
        </p:nvGraphicFramePr>
        <p:xfrm>
          <a:off x="1086803" y="1311276"/>
          <a:ext cx="7315198" cy="492861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301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2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27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27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27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27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4088"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2012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2013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2014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2015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2016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Total</a:t>
                      </a:r>
                      <a:r>
                        <a:rPr lang="en-US" sz="1600" baseline="0" dirty="0"/>
                        <a:t> Examinees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336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324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370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328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384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Mean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/>
                        <a:t>431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/>
                        <a:t>421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/>
                        <a:t>427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/>
                        <a:t>457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452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Pass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/>
                        <a:t>209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/>
                        <a:t>189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/>
                        <a:t>227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/>
                        <a:t>231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265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Pass %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/>
                        <a:t>62%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/>
                        <a:t>58%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/>
                        <a:t>61%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/>
                        <a:t>70%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69%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NAACLS 1</a:t>
                      </a:r>
                      <a:r>
                        <a:rPr lang="en-US" sz="1600" baseline="30000" dirty="0"/>
                        <a:t>st</a:t>
                      </a:r>
                      <a:r>
                        <a:rPr lang="en-US" sz="1600" dirty="0"/>
                        <a:t> Time Pass #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76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60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90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91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NAACLS 1</a:t>
                      </a:r>
                      <a:r>
                        <a:rPr lang="en-US" sz="1600" baseline="30000" dirty="0"/>
                        <a:t>st</a:t>
                      </a:r>
                      <a:r>
                        <a:rPr lang="en-US" sz="1600" dirty="0"/>
                        <a:t> Time Pass %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74%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67%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78%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83%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86%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5105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2017</a:t>
            </a: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 bwMode="auto">
          <a:xfrm>
            <a:off x="733425" y="17938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3200">
                <a:solidFill>
                  <a:schemeClr val="bg1"/>
                </a:solidFill>
                <a:ea typeface="ＭＳ Ｐゴシック" pitchFamily="34" charset="-128"/>
              </a:rPr>
              <a:t>PBT Examination Statistics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4922579"/>
              </p:ext>
            </p:extLst>
          </p:nvPr>
        </p:nvGraphicFramePr>
        <p:xfrm>
          <a:off x="1093470" y="1093788"/>
          <a:ext cx="7315200" cy="492861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291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4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4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4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46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46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4088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2012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2013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2014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2015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2016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marT="45705" marB="4570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Total</a:t>
                      </a:r>
                      <a:r>
                        <a:rPr lang="en-US" sz="1600" baseline="0" dirty="0"/>
                        <a:t> Examinees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3486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3419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3378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3121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j-lt"/>
                          <a:cs typeface="Arial" pitchFamily="34" charset="0"/>
                        </a:rPr>
                        <a:t>3339</a:t>
                      </a:r>
                    </a:p>
                  </a:txBody>
                  <a:tcPr marT="45705" marB="4570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Mean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518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518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520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531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j-lt"/>
                          <a:cs typeface="Arial" pitchFamily="34" charset="0"/>
                        </a:rPr>
                        <a:t>529</a:t>
                      </a:r>
                    </a:p>
                  </a:txBody>
                  <a:tcPr marT="45705" marB="4570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Pass #</a:t>
                      </a:r>
                    </a:p>
                    <a:p>
                      <a:pPr algn="ctr"/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2942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2887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2880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2695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j-lt"/>
                          <a:cs typeface="Arial" pitchFamily="34" charset="0"/>
                        </a:rPr>
                        <a:t>2856</a:t>
                      </a:r>
                    </a:p>
                  </a:txBody>
                  <a:tcPr marT="45705" marB="4570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Pass %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84%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84%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85%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86%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j-lt"/>
                          <a:cs typeface="Arial" pitchFamily="34" charset="0"/>
                        </a:rPr>
                        <a:t>86%</a:t>
                      </a:r>
                    </a:p>
                  </a:txBody>
                  <a:tcPr marT="45705" marB="4570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NAACLS 1</a:t>
                      </a:r>
                      <a:r>
                        <a:rPr lang="en-US" sz="1600" baseline="30000" dirty="0"/>
                        <a:t>st</a:t>
                      </a:r>
                      <a:r>
                        <a:rPr lang="en-US" sz="1600" dirty="0"/>
                        <a:t> Time Pass # 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467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489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503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446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j-lt"/>
                          <a:cs typeface="Arial" pitchFamily="34" charset="0"/>
                        </a:rPr>
                        <a:t>468</a:t>
                      </a:r>
                    </a:p>
                  </a:txBody>
                  <a:tcPr marT="45705" marB="4570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NAACLS 1</a:t>
                      </a:r>
                      <a:r>
                        <a:rPr lang="en-US" sz="1600" baseline="30000" dirty="0"/>
                        <a:t>st</a:t>
                      </a:r>
                      <a:r>
                        <a:rPr lang="en-US" sz="1600" dirty="0"/>
                        <a:t> Time Pass %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88%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87%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88%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90%</a:t>
                      </a:r>
                      <a:endParaRPr lang="en-US" sz="1600" b="1" dirty="0">
                        <a:latin typeface="+mj-lt"/>
                        <a:cs typeface="Arial" pitchFamily="34" charset="0"/>
                      </a:endParaRPr>
                    </a:p>
                  </a:txBody>
                  <a:tcPr marT="45705" marB="45705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+mj-lt"/>
                          <a:cs typeface="Arial" pitchFamily="34" charset="0"/>
                        </a:rPr>
                        <a:t>91%</a:t>
                      </a:r>
                    </a:p>
                  </a:txBody>
                  <a:tcPr marT="45705" marB="4570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8961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2017</a:t>
            </a: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038143"/>
            <a:ext cx="8308428" cy="5520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endParaRPr lang="en-US" sz="2800" b="1" dirty="0"/>
          </a:p>
          <a:p>
            <a:r>
              <a:rPr lang="en-US" sz="2800" dirty="0"/>
              <a:t>The Medical Laboratory Assistants, MLA (ASCP) certification is now available. </a:t>
            </a:r>
          </a:p>
          <a:p>
            <a:r>
              <a:rPr lang="en-US" sz="2800" dirty="0"/>
              <a:t>Graduates of NAACLS approved Clinical Assistant programs are eligible to apply for this certification.  Experience based eligibility routes also exist.</a:t>
            </a:r>
          </a:p>
          <a:p>
            <a:r>
              <a:rPr lang="en-US" sz="2800" dirty="0"/>
              <a:t>Please see the </a:t>
            </a:r>
            <a:r>
              <a:rPr lang="en-US" sz="2800" u="sng" dirty="0"/>
              <a:t>MLA eligibility requirements</a:t>
            </a:r>
            <a:r>
              <a:rPr lang="en-US" sz="2800" dirty="0"/>
              <a:t> (available on the BOC website)</a:t>
            </a:r>
          </a:p>
          <a:p>
            <a:r>
              <a:rPr lang="en-US" sz="2800" dirty="0"/>
              <a:t>The application fee is $135.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486024" y="168275"/>
            <a:ext cx="641032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sz="3600" dirty="0">
                <a:solidFill>
                  <a:schemeClr val="bg1"/>
                </a:solidFill>
                <a:ea typeface="ＭＳ Ｐゴシック" pitchFamily="34" charset="-128"/>
              </a:rPr>
              <a:t>MLA Certification Available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304176405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AA987-6458-4668-90EC-9A4F38194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76621-7B56-483A-A24D-3792E454B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  <a:p>
            <a:endParaRPr lang="en-US" dirty="0"/>
          </a:p>
          <a:p>
            <a:r>
              <a:rPr lang="en-US" dirty="0"/>
              <a:t>khansen3@fairview.org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5EA93-E548-48E1-AE41-F2A655BEB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3235431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4FF04-0AD8-42A3-889E-4E30E9D27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7200"/>
            <a:ext cx="8229600" cy="1200149"/>
          </a:xfrm>
        </p:spPr>
        <p:txBody>
          <a:bodyPr/>
          <a:lstStyle/>
          <a:p>
            <a:r>
              <a:rPr lang="en-US" dirty="0"/>
              <a:t>NAACLS Accredited Programs Nationally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FB5A15A-4BFF-453B-8B70-F8F1617D19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6089312"/>
              </p:ext>
            </p:extLst>
          </p:nvPr>
        </p:nvGraphicFramePr>
        <p:xfrm>
          <a:off x="628650" y="2105025"/>
          <a:ext cx="8039099" cy="3371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3542">
                  <a:extLst>
                    <a:ext uri="{9D8B030D-6E8A-4147-A177-3AD203B41FA5}">
                      <a16:colId xmlns:a16="http://schemas.microsoft.com/office/drawing/2014/main" val="3564671709"/>
                    </a:ext>
                  </a:extLst>
                </a:gridCol>
                <a:gridCol w="766173">
                  <a:extLst>
                    <a:ext uri="{9D8B030D-6E8A-4147-A177-3AD203B41FA5}">
                      <a16:colId xmlns:a16="http://schemas.microsoft.com/office/drawing/2014/main" val="1837453111"/>
                    </a:ext>
                  </a:extLst>
                </a:gridCol>
                <a:gridCol w="766173">
                  <a:extLst>
                    <a:ext uri="{9D8B030D-6E8A-4147-A177-3AD203B41FA5}">
                      <a16:colId xmlns:a16="http://schemas.microsoft.com/office/drawing/2014/main" val="3618384543"/>
                    </a:ext>
                  </a:extLst>
                </a:gridCol>
                <a:gridCol w="766173">
                  <a:extLst>
                    <a:ext uri="{9D8B030D-6E8A-4147-A177-3AD203B41FA5}">
                      <a16:colId xmlns:a16="http://schemas.microsoft.com/office/drawing/2014/main" val="256677718"/>
                    </a:ext>
                  </a:extLst>
                </a:gridCol>
                <a:gridCol w="766173">
                  <a:extLst>
                    <a:ext uri="{9D8B030D-6E8A-4147-A177-3AD203B41FA5}">
                      <a16:colId xmlns:a16="http://schemas.microsoft.com/office/drawing/2014/main" val="4077154737"/>
                    </a:ext>
                  </a:extLst>
                </a:gridCol>
                <a:gridCol w="766173">
                  <a:extLst>
                    <a:ext uri="{9D8B030D-6E8A-4147-A177-3AD203B41FA5}">
                      <a16:colId xmlns:a16="http://schemas.microsoft.com/office/drawing/2014/main" val="2034464939"/>
                    </a:ext>
                  </a:extLst>
                </a:gridCol>
                <a:gridCol w="766173">
                  <a:extLst>
                    <a:ext uri="{9D8B030D-6E8A-4147-A177-3AD203B41FA5}">
                      <a16:colId xmlns:a16="http://schemas.microsoft.com/office/drawing/2014/main" val="1524582277"/>
                    </a:ext>
                  </a:extLst>
                </a:gridCol>
                <a:gridCol w="766173">
                  <a:extLst>
                    <a:ext uri="{9D8B030D-6E8A-4147-A177-3AD203B41FA5}">
                      <a16:colId xmlns:a16="http://schemas.microsoft.com/office/drawing/2014/main" val="2994665819"/>
                    </a:ext>
                  </a:extLst>
                </a:gridCol>
                <a:gridCol w="766173">
                  <a:extLst>
                    <a:ext uri="{9D8B030D-6E8A-4147-A177-3AD203B41FA5}">
                      <a16:colId xmlns:a16="http://schemas.microsoft.com/office/drawing/2014/main" val="1792961766"/>
                    </a:ext>
                  </a:extLst>
                </a:gridCol>
                <a:gridCol w="766173">
                  <a:extLst>
                    <a:ext uri="{9D8B030D-6E8A-4147-A177-3AD203B41FA5}">
                      <a16:colId xmlns:a16="http://schemas.microsoft.com/office/drawing/2014/main" val="2960576036"/>
                    </a:ext>
                  </a:extLst>
                </a:gridCol>
              </a:tblGrid>
              <a:tr h="67437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Program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2008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2009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2010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2011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2012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2013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2014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2015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2016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2598241"/>
                  </a:ext>
                </a:extLst>
              </a:tr>
              <a:tr h="67437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MLS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222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230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228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226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227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229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223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229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222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7276079"/>
                  </a:ext>
                </a:extLst>
              </a:tr>
              <a:tr h="67437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MLT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205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216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216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223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231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237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241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250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249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9119316"/>
                  </a:ext>
                </a:extLst>
              </a:tr>
              <a:tr h="67437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HT/HTL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415867"/>
                  </a:ext>
                </a:extLst>
              </a:tr>
              <a:tr h="67437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PBT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60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62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62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68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71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72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68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66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63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4321334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F066E-1A09-46DB-9311-14AD59CE4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3750680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8F3A6-53DE-4C8E-9F3E-72B44BA3A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42974"/>
            <a:ext cx="8229600" cy="474663"/>
          </a:xfrm>
        </p:spPr>
        <p:txBody>
          <a:bodyPr/>
          <a:lstStyle/>
          <a:p>
            <a:r>
              <a:rPr lang="en-US" sz="2800" dirty="0"/>
              <a:t>NAACLS Accredited Minnesota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8764F-7849-49C3-81CF-061DA3201D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14476"/>
            <a:ext cx="4038600" cy="4611688"/>
          </a:xfrm>
        </p:spPr>
        <p:txBody>
          <a:bodyPr/>
          <a:lstStyle/>
          <a:p>
            <a:r>
              <a:rPr lang="en-US" dirty="0"/>
              <a:t>MLS</a:t>
            </a:r>
          </a:p>
          <a:p>
            <a:pPr lvl="1"/>
            <a:r>
              <a:rPr lang="en-US" dirty="0"/>
              <a:t>Argosy (Eagan)</a:t>
            </a:r>
          </a:p>
          <a:p>
            <a:pPr lvl="1"/>
            <a:r>
              <a:rPr lang="en-US" dirty="0"/>
              <a:t>HCMC</a:t>
            </a:r>
          </a:p>
          <a:p>
            <a:pPr lvl="1"/>
            <a:r>
              <a:rPr lang="en-US" dirty="0"/>
              <a:t>Mayo</a:t>
            </a:r>
          </a:p>
          <a:p>
            <a:pPr lvl="1"/>
            <a:r>
              <a:rPr lang="en-US" dirty="0"/>
              <a:t>St. Cloud</a:t>
            </a:r>
          </a:p>
          <a:p>
            <a:pPr lvl="1"/>
            <a:r>
              <a:rPr lang="en-US" dirty="0"/>
              <a:t>U of M</a:t>
            </a:r>
          </a:p>
          <a:p>
            <a:pPr lvl="1"/>
            <a:r>
              <a:rPr lang="en-US" dirty="0"/>
              <a:t>Winona State</a:t>
            </a:r>
          </a:p>
          <a:p>
            <a:pPr marL="457200" lvl="1" indent="0">
              <a:buNone/>
            </a:pPr>
            <a:r>
              <a:rPr lang="en-US" dirty="0"/>
              <a:t>(3% of programs nationally)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031C4-F18A-4081-8BD5-CCB5D4E29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17637"/>
            <a:ext cx="4038600" cy="5303837"/>
          </a:xfrm>
        </p:spPr>
        <p:txBody>
          <a:bodyPr/>
          <a:lstStyle/>
          <a:p>
            <a:r>
              <a:rPr lang="en-US" dirty="0"/>
              <a:t>MLT</a:t>
            </a:r>
          </a:p>
          <a:p>
            <a:pPr lvl="1"/>
            <a:r>
              <a:rPr lang="en-US" sz="2000" dirty="0"/>
              <a:t>Alexandria</a:t>
            </a:r>
          </a:p>
          <a:p>
            <a:pPr lvl="1"/>
            <a:r>
              <a:rPr lang="en-US" sz="2000" dirty="0"/>
              <a:t>Hibbing</a:t>
            </a:r>
          </a:p>
          <a:p>
            <a:pPr lvl="1"/>
            <a:r>
              <a:rPr lang="en-US" sz="2000" dirty="0"/>
              <a:t>Lake Superior</a:t>
            </a:r>
          </a:p>
          <a:p>
            <a:pPr lvl="1"/>
            <a:r>
              <a:rPr lang="en-US" sz="2000" dirty="0"/>
              <a:t>MN State SE (Winona)</a:t>
            </a:r>
          </a:p>
          <a:p>
            <a:pPr lvl="1"/>
            <a:r>
              <a:rPr lang="en-US" sz="2000" dirty="0"/>
              <a:t>Fergus Falls</a:t>
            </a:r>
          </a:p>
          <a:p>
            <a:pPr lvl="1"/>
            <a:r>
              <a:rPr lang="en-US" sz="2000" dirty="0"/>
              <a:t>MN West (</a:t>
            </a:r>
            <a:r>
              <a:rPr lang="en-US" sz="2000" dirty="0" err="1"/>
              <a:t>Luverne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North Hennepin</a:t>
            </a:r>
          </a:p>
          <a:p>
            <a:pPr lvl="1"/>
            <a:r>
              <a:rPr lang="en-US" sz="2000" dirty="0"/>
              <a:t>St. Paul College</a:t>
            </a:r>
          </a:p>
          <a:p>
            <a:pPr lvl="1"/>
            <a:r>
              <a:rPr lang="en-US" sz="2000" dirty="0"/>
              <a:t>S. Central (Mankato)</a:t>
            </a:r>
          </a:p>
          <a:p>
            <a:pPr lvl="1"/>
            <a:r>
              <a:rPr lang="en-US" sz="2000" dirty="0"/>
              <a:t>Argosy (Eagan)</a:t>
            </a:r>
          </a:p>
          <a:p>
            <a:pPr lvl="1"/>
            <a:r>
              <a:rPr lang="en-US" sz="2000" dirty="0"/>
              <a:t>Rasmussen (Lake Elmo, Moorhead, St. Cloud)</a:t>
            </a:r>
          </a:p>
          <a:p>
            <a:pPr marL="457200" lvl="1" indent="0">
              <a:buNone/>
            </a:pPr>
            <a:r>
              <a:rPr lang="en-US" sz="2000" dirty="0"/>
              <a:t>(5% of programs nationally)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4BC7B3-CEEA-4039-8C54-CE98285B1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3259917445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1BDFB-B240-4062-B947-4DBD37317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52500"/>
            <a:ext cx="8229600" cy="552450"/>
          </a:xfrm>
        </p:spPr>
        <p:txBody>
          <a:bodyPr/>
          <a:lstStyle/>
          <a:p>
            <a:r>
              <a:rPr lang="en-US" sz="3600" dirty="0"/>
              <a:t>NAACLS Accredited Minnesota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0F7CD-FE91-45CF-BC50-096EE151EB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HT</a:t>
            </a:r>
          </a:p>
          <a:p>
            <a:pPr lvl="1"/>
            <a:r>
              <a:rPr lang="en-US" dirty="0"/>
              <a:t>Argosy</a:t>
            </a:r>
          </a:p>
          <a:p>
            <a:pPr lvl="1"/>
            <a:r>
              <a:rPr lang="en-US" dirty="0"/>
              <a:t>Mayo</a:t>
            </a:r>
          </a:p>
          <a:p>
            <a:pPr lvl="1"/>
            <a:r>
              <a:rPr lang="en-US" dirty="0"/>
              <a:t>North Hennepin</a:t>
            </a:r>
          </a:p>
          <a:p>
            <a:pPr marL="457200" lvl="1" indent="0">
              <a:buNone/>
            </a:pPr>
            <a:r>
              <a:rPr lang="en-US" dirty="0"/>
              <a:t>(7% of programs nationally)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HTL</a:t>
            </a:r>
          </a:p>
          <a:p>
            <a:pPr lvl="1"/>
            <a:r>
              <a:rPr lang="en-US" dirty="0"/>
              <a:t>none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3E3B1-F88F-4FBE-8B06-1D57115E32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PBT</a:t>
            </a:r>
          </a:p>
          <a:p>
            <a:pPr lvl="1"/>
            <a:r>
              <a:rPr lang="en-US" dirty="0"/>
              <a:t>HCMC</a:t>
            </a:r>
          </a:p>
          <a:p>
            <a:pPr lvl="1"/>
            <a:r>
              <a:rPr lang="en-US" dirty="0"/>
              <a:t>Mayo</a:t>
            </a:r>
          </a:p>
          <a:p>
            <a:pPr lvl="1"/>
            <a:r>
              <a:rPr lang="en-US" dirty="0"/>
              <a:t>St. Catherine’s</a:t>
            </a:r>
          </a:p>
          <a:p>
            <a:pPr marL="457200" lvl="1" indent="0">
              <a:buNone/>
            </a:pPr>
            <a:r>
              <a:rPr lang="en-US" dirty="0"/>
              <a:t>(5% of programs nationally)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0A5317-7038-474E-B9B5-E733999EA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2779109914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 bwMode="auto">
          <a:xfrm>
            <a:off x="657225" y="18256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ea typeface="ＭＳ Ｐゴシック" pitchFamily="34" charset="-128"/>
              </a:rPr>
              <a:t>Examination Statistics 2016</a:t>
            </a:r>
          </a:p>
        </p:txBody>
      </p:sp>
      <p:sp>
        <p:nvSpPr>
          <p:cNvPr id="24579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2017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68320"/>
            <a:ext cx="9143999" cy="6315349"/>
          </a:xfrm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35567-B090-489F-A3F1-07044ED0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8229600" cy="1247775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Graduates of NAACLS Accredited Programs 2015-2016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A158C-C6AF-42F8-BA53-BDA268F80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2015-2016					In 2016-2017</a:t>
            </a:r>
          </a:p>
          <a:p>
            <a:r>
              <a:rPr lang="en-US" dirty="0"/>
              <a:t>MLS		3932			3037 took exam</a:t>
            </a:r>
          </a:p>
          <a:p>
            <a:r>
              <a:rPr lang="en-US" dirty="0"/>
              <a:t>MLT		2856			2290 took exam</a:t>
            </a:r>
          </a:p>
          <a:p>
            <a:r>
              <a:rPr lang="en-US" dirty="0"/>
              <a:t>HT			467         	236 took exam</a:t>
            </a:r>
          </a:p>
          <a:p>
            <a:r>
              <a:rPr lang="en-US" dirty="0"/>
              <a:t>HTL		77				106 took exam</a:t>
            </a:r>
          </a:p>
          <a:p>
            <a:r>
              <a:rPr lang="en-US" dirty="0"/>
              <a:t>PBT		1808			497 took exam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21FD3-B682-4889-8F2B-5C92214B8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2674097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5EA5B-C191-4234-B420-CF4A56FD4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7274"/>
            <a:ext cx="8229600" cy="962026"/>
          </a:xfrm>
        </p:spPr>
        <p:txBody>
          <a:bodyPr/>
          <a:lstStyle/>
          <a:p>
            <a:r>
              <a:rPr lang="en-US" sz="3600" dirty="0"/>
              <a:t>Examination Statistics July 2016-June 2017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7329858-0C26-4F4F-B909-825C1D5439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6167474"/>
              </p:ext>
            </p:extLst>
          </p:nvPr>
        </p:nvGraphicFramePr>
        <p:xfrm>
          <a:off x="1057275" y="1914525"/>
          <a:ext cx="6819901" cy="43052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0600">
                  <a:extLst>
                    <a:ext uri="{9D8B030D-6E8A-4147-A177-3AD203B41FA5}">
                      <a16:colId xmlns:a16="http://schemas.microsoft.com/office/drawing/2014/main" val="166269819"/>
                    </a:ext>
                  </a:extLst>
                </a:gridCol>
                <a:gridCol w="817366">
                  <a:extLst>
                    <a:ext uri="{9D8B030D-6E8A-4147-A177-3AD203B41FA5}">
                      <a16:colId xmlns:a16="http://schemas.microsoft.com/office/drawing/2014/main" val="1217661978"/>
                    </a:ext>
                  </a:extLst>
                </a:gridCol>
                <a:gridCol w="821015">
                  <a:extLst>
                    <a:ext uri="{9D8B030D-6E8A-4147-A177-3AD203B41FA5}">
                      <a16:colId xmlns:a16="http://schemas.microsoft.com/office/drawing/2014/main" val="1141538345"/>
                    </a:ext>
                  </a:extLst>
                </a:gridCol>
                <a:gridCol w="831962">
                  <a:extLst>
                    <a:ext uri="{9D8B030D-6E8A-4147-A177-3AD203B41FA5}">
                      <a16:colId xmlns:a16="http://schemas.microsoft.com/office/drawing/2014/main" val="1447381306"/>
                    </a:ext>
                  </a:extLst>
                </a:gridCol>
                <a:gridCol w="890346">
                  <a:extLst>
                    <a:ext uri="{9D8B030D-6E8A-4147-A177-3AD203B41FA5}">
                      <a16:colId xmlns:a16="http://schemas.microsoft.com/office/drawing/2014/main" val="1714064338"/>
                    </a:ext>
                  </a:extLst>
                </a:gridCol>
                <a:gridCol w="700600">
                  <a:extLst>
                    <a:ext uri="{9D8B030D-6E8A-4147-A177-3AD203B41FA5}">
                      <a16:colId xmlns:a16="http://schemas.microsoft.com/office/drawing/2014/main" val="2244895170"/>
                    </a:ext>
                  </a:extLst>
                </a:gridCol>
                <a:gridCol w="1109284">
                  <a:extLst>
                    <a:ext uri="{9D8B030D-6E8A-4147-A177-3AD203B41FA5}">
                      <a16:colId xmlns:a16="http://schemas.microsoft.com/office/drawing/2014/main" val="1700602681"/>
                    </a:ext>
                  </a:extLst>
                </a:gridCol>
                <a:gridCol w="948728">
                  <a:extLst>
                    <a:ext uri="{9D8B030D-6E8A-4147-A177-3AD203B41FA5}">
                      <a16:colId xmlns:a16="http://schemas.microsoft.com/office/drawing/2014/main" val="3683873990"/>
                    </a:ext>
                  </a:extLst>
                </a:gridCol>
              </a:tblGrid>
              <a:tr h="133520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Exam Type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Total # Taking Exam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Total Pass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Total </a:t>
                      </a:r>
                    </a:p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% Pass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Total Fail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Total </a:t>
                      </a:r>
                    </a:p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% Fail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NAACLS program grad Pass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NAACLS % Pass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83717437"/>
                  </a:ext>
                </a:extLst>
              </a:tr>
              <a:tr h="58758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MLS</a:t>
                      </a:r>
                    </a:p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5161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3775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73%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1406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27%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3037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83%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46544024"/>
                  </a:ext>
                </a:extLst>
              </a:tr>
              <a:tr h="58758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MLT</a:t>
                      </a:r>
                    </a:p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3334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2541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76%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793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24%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2290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82%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0200894"/>
                  </a:ext>
                </a:extLst>
              </a:tr>
              <a:tr h="58758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PBT</a:t>
                      </a:r>
                    </a:p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3450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3008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87%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442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13%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497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93%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995249"/>
                  </a:ext>
                </a:extLst>
              </a:tr>
              <a:tr h="58758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HT</a:t>
                      </a:r>
                    </a:p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705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444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63%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261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37%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236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73%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3244127"/>
                  </a:ext>
                </a:extLst>
              </a:tr>
              <a:tr h="619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HTL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374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254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68%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32%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88%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4579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9646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ea typeface="ＭＳ Ｐゴシック" pitchFamily="34" charset="-128"/>
              </a:rPr>
              <a:t>Examinees 2016</a:t>
            </a:r>
          </a:p>
        </p:txBody>
      </p:sp>
      <p:graphicFrame>
        <p:nvGraphicFramePr>
          <p:cNvPr id="2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2676750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67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3496199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>
                <a:ea typeface="ＭＳ Ｐゴシック" pitchFamily="34" charset="-128"/>
              </a:rPr>
              <a:t>Certificants</a:t>
            </a:r>
            <a:r>
              <a:rPr lang="en-US" dirty="0">
                <a:ea typeface="ＭＳ Ｐゴシック" pitchFamily="34" charset="-128"/>
              </a:rPr>
              <a:t> 2016</a:t>
            </a:r>
          </a:p>
        </p:txBody>
      </p:sp>
      <p:graphicFrame>
        <p:nvGraphicFramePr>
          <p:cNvPr id="2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0349588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67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391879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758</Words>
  <Application>Microsoft Office PowerPoint</Application>
  <PresentationFormat>On-screen Show (4:3)</PresentationFormat>
  <Paragraphs>443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ＭＳ Ｐゴシック</vt:lpstr>
      <vt:lpstr>Arial</vt:lpstr>
      <vt:lpstr>Calibri</vt:lpstr>
      <vt:lpstr>Office Theme</vt:lpstr>
      <vt:lpstr>1_Office Theme</vt:lpstr>
      <vt:lpstr>PowerPoint Presentation</vt:lpstr>
      <vt:lpstr>NAACLS Accredited Programs Nationally </vt:lpstr>
      <vt:lpstr>NAACLS Accredited Minnesota Programs</vt:lpstr>
      <vt:lpstr>NAACLS Accredited Minnesota Programs</vt:lpstr>
      <vt:lpstr>Examination Statistics 2016</vt:lpstr>
      <vt:lpstr> Graduates of NAACLS Accredited Programs 2015-2016 </vt:lpstr>
      <vt:lpstr>Examination Statistics July 2016-June 2017</vt:lpstr>
      <vt:lpstr>Examinees 2016</vt:lpstr>
      <vt:lpstr>Certificants 2016</vt:lpstr>
      <vt:lpstr>MLS Examination Statistics</vt:lpstr>
      <vt:lpstr>MLT Examination Statistics</vt:lpstr>
      <vt:lpstr>HT Examination Statistics</vt:lpstr>
      <vt:lpstr>HTL Examination Statistics</vt:lpstr>
      <vt:lpstr>PBT Examination Statistics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2017-02-21T18:15:44Z</dcterms:created>
  <dcterms:modified xsi:type="dcterms:W3CDTF">2017-10-10T18:33:54Z</dcterms:modified>
</cp:coreProperties>
</file>