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 id="2147484540" r:id="rId2"/>
  </p:sldMasterIdLst>
  <p:notesMasterIdLst>
    <p:notesMasterId r:id="rId29"/>
  </p:notesMasterIdLst>
  <p:handoutMasterIdLst>
    <p:handoutMasterId r:id="rId30"/>
  </p:handoutMasterIdLst>
  <p:sldIdLst>
    <p:sldId id="292" r:id="rId3"/>
    <p:sldId id="278" r:id="rId4"/>
    <p:sldId id="368" r:id="rId5"/>
    <p:sldId id="365" r:id="rId6"/>
    <p:sldId id="369" r:id="rId7"/>
    <p:sldId id="354" r:id="rId8"/>
    <p:sldId id="372" r:id="rId9"/>
    <p:sldId id="371" r:id="rId10"/>
    <p:sldId id="374" r:id="rId11"/>
    <p:sldId id="384" r:id="rId12"/>
    <p:sldId id="373" r:id="rId13"/>
    <p:sldId id="375" r:id="rId14"/>
    <p:sldId id="378" r:id="rId15"/>
    <p:sldId id="376" r:id="rId16"/>
    <p:sldId id="380" r:id="rId17"/>
    <p:sldId id="381" r:id="rId18"/>
    <p:sldId id="379" r:id="rId19"/>
    <p:sldId id="383" r:id="rId20"/>
    <p:sldId id="382" r:id="rId21"/>
    <p:sldId id="391" r:id="rId22"/>
    <p:sldId id="385" r:id="rId23"/>
    <p:sldId id="386" r:id="rId24"/>
    <p:sldId id="387" r:id="rId25"/>
    <p:sldId id="388" r:id="rId26"/>
    <p:sldId id="389" r:id="rId27"/>
    <p:sldId id="390" r:id="rId28"/>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B0D7"/>
    <a:srgbClr val="003399"/>
    <a:srgbClr val="B2B2B2"/>
    <a:srgbClr val="B4C1E4"/>
    <a:srgbClr val="67AAB5"/>
    <a:srgbClr val="000066"/>
    <a:srgbClr val="D1D9EF"/>
    <a:srgbClr val="022366"/>
    <a:srgbClr val="022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49" autoAdjust="0"/>
    <p:restoredTop sz="99878" autoAdjust="0"/>
  </p:normalViewPr>
  <p:slideViewPr>
    <p:cSldViewPr>
      <p:cViewPr varScale="1">
        <p:scale>
          <a:sx n="86" d="100"/>
          <a:sy n="86" d="100"/>
        </p:scale>
        <p:origin x="1766" y="58"/>
      </p:cViewPr>
      <p:guideLst>
        <p:guide orient="horz" pos="2160"/>
        <p:guide pos="2880"/>
      </p:guideLst>
    </p:cSldViewPr>
  </p:slideViewPr>
  <p:outlineViewPr>
    <p:cViewPr>
      <p:scale>
        <a:sx n="33" d="100"/>
        <a:sy n="33" d="100"/>
      </p:scale>
      <p:origin x="0" y="1974"/>
    </p:cViewPr>
  </p:outlineViewPr>
  <p:notesTextViewPr>
    <p:cViewPr>
      <p:scale>
        <a:sx n="1" d="1"/>
        <a:sy n="1" d="1"/>
      </p:scale>
      <p:origin x="0" y="0"/>
    </p:cViewPr>
  </p:notesTextViewPr>
  <p:notesViewPr>
    <p:cSldViewPr>
      <p:cViewPr>
        <p:scale>
          <a:sx n="140" d="100"/>
          <a:sy n="140" d="100"/>
        </p:scale>
        <p:origin x="888" y="-2442"/>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1484"/>
          </a:xfrm>
          <a:prstGeom prst="rect">
            <a:avLst/>
          </a:prstGeom>
        </p:spPr>
        <p:txBody>
          <a:bodyPr vert="horz" lIns="91440" tIns="45720" rIns="91440" bIns="45720" rtlCol="0"/>
          <a:lstStyle>
            <a:lvl1pPr algn="r">
              <a:defRPr sz="1200"/>
            </a:lvl1pPr>
          </a:lstStyle>
          <a:p>
            <a:pPr>
              <a:defRPr/>
            </a:pPr>
            <a:fld id="{78CF1E1C-F3A1-4D22-89DC-A142A8B2D19A}" type="datetimeFigureOut">
              <a:rPr lang="en-US"/>
              <a:pPr>
                <a:defRPr/>
              </a:pPr>
              <a:t>10/6/2015</a:t>
            </a:fld>
            <a:endParaRPr lang="en-US"/>
          </a:p>
        </p:txBody>
      </p:sp>
      <p:sp>
        <p:nvSpPr>
          <p:cNvPr id="4" name="Footer Placeholder 3"/>
          <p:cNvSpPr>
            <a:spLocks noGrp="1"/>
          </p:cNvSpPr>
          <p:nvPr>
            <p:ph type="ftr" sz="quarter" idx="2"/>
          </p:nvPr>
        </p:nvSpPr>
        <p:spPr>
          <a:xfrm>
            <a:off x="1" y="8760316"/>
            <a:ext cx="3038475" cy="46148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760316"/>
            <a:ext cx="3038475" cy="461484"/>
          </a:xfrm>
          <a:prstGeom prst="rect">
            <a:avLst/>
          </a:prstGeom>
        </p:spPr>
        <p:txBody>
          <a:bodyPr vert="horz" lIns="91440" tIns="45720" rIns="91440" bIns="45720" rtlCol="0" anchor="b"/>
          <a:lstStyle>
            <a:lvl1pPr algn="r">
              <a:defRPr sz="1200"/>
            </a:lvl1pPr>
          </a:lstStyle>
          <a:p>
            <a:pPr>
              <a:defRPr/>
            </a:pPr>
            <a:fld id="{303F3AD3-0A75-4F40-B2FA-F5FBE8DD9441}" type="slidenum">
              <a:rPr lang="en-US"/>
              <a:pPr>
                <a:defRPr/>
              </a:pPr>
              <a:t>‹#›</a:t>
            </a:fld>
            <a:endParaRPr lang="en-US"/>
          </a:p>
        </p:txBody>
      </p:sp>
    </p:spTree>
    <p:extLst>
      <p:ext uri="{BB962C8B-B14F-4D97-AF65-F5344CB8AC3E}">
        <p14:creationId xmlns:p14="http://schemas.microsoft.com/office/powerpoint/2010/main" val="2526528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9" y="0"/>
            <a:ext cx="3038475" cy="461484"/>
          </a:xfrm>
          <a:prstGeom prst="rect">
            <a:avLst/>
          </a:prstGeom>
        </p:spPr>
        <p:txBody>
          <a:bodyPr vert="horz" lIns="91440" tIns="45720" rIns="91440" bIns="45720" rtlCol="0"/>
          <a:lstStyle>
            <a:lvl1pPr algn="r">
              <a:defRPr sz="1200"/>
            </a:lvl1pPr>
          </a:lstStyle>
          <a:p>
            <a:pPr>
              <a:defRPr/>
            </a:pPr>
            <a:fld id="{369A13FD-DF5C-41E6-82D0-95D6306DCF57}" type="datetimeFigureOut">
              <a:rPr lang="en-US"/>
              <a:pPr>
                <a:defRPr/>
              </a:pPr>
              <a:t>10/6/2015</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381735"/>
            <a:ext cx="5607050" cy="4150204"/>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760316"/>
            <a:ext cx="3038475" cy="46148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9" y="8760316"/>
            <a:ext cx="3038475" cy="461484"/>
          </a:xfrm>
          <a:prstGeom prst="rect">
            <a:avLst/>
          </a:prstGeom>
        </p:spPr>
        <p:txBody>
          <a:bodyPr vert="horz" lIns="91440" tIns="45720" rIns="91440" bIns="45720" rtlCol="0" anchor="b"/>
          <a:lstStyle>
            <a:lvl1pPr algn="r">
              <a:defRPr sz="1200"/>
            </a:lvl1pPr>
          </a:lstStyle>
          <a:p>
            <a:pPr>
              <a:defRPr/>
            </a:pPr>
            <a:fld id="{68C294C8-5E04-4B22-A506-2DD656A7D06B}" type="slidenum">
              <a:rPr lang="en-US"/>
              <a:pPr>
                <a:defRPr/>
              </a:pPr>
              <a:t>‹#›</a:t>
            </a:fld>
            <a:endParaRPr lang="en-US"/>
          </a:p>
        </p:txBody>
      </p:sp>
    </p:spTree>
    <p:extLst>
      <p:ext uri="{BB962C8B-B14F-4D97-AF65-F5344CB8AC3E}">
        <p14:creationId xmlns:p14="http://schemas.microsoft.com/office/powerpoint/2010/main" val="326095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4BAFDE-8B22-42B5-86E8-478CCEF82121}" type="slidenum">
              <a:rPr lang="en-US" altLang="en-US" smtClean="0">
                <a:latin typeface="Arial" charset="0"/>
              </a:rPr>
              <a:pPr eaLnBrk="1" hangingPunct="1">
                <a:spcBef>
                  <a:spcPct val="0"/>
                </a:spcBef>
              </a:pPr>
              <a:t>1</a:t>
            </a:fld>
            <a:endParaRPr lang="en-US" altLang="en-US" smtClean="0">
              <a:latin typeface="Arial" charset="0"/>
            </a:endParaRPr>
          </a:p>
        </p:txBody>
      </p:sp>
    </p:spTree>
    <p:extLst>
      <p:ext uri="{BB962C8B-B14F-4D97-AF65-F5344CB8AC3E}">
        <p14:creationId xmlns:p14="http://schemas.microsoft.com/office/powerpoint/2010/main" val="379261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really be able to talk about the diversity of this provider group, we do need to understand more about the diversity of the region itself. In NW Minnesota, 8% of the population are people of color; compared to 14.7% statewide. </a:t>
            </a:r>
          </a:p>
          <a:p>
            <a:endParaRPr lang="en-US" altLang="en-US" dirty="0"/>
          </a:p>
          <a:p>
            <a:r>
              <a:rPr lang="en-US" altLang="en-US" dirty="0" smtClean="0"/>
              <a:t>Also, we can compare the provider populations in other regions of the state. With the exception of the Twin Cities region which tend to be slightly more diverse, providers in the NW area are not less diverse than in other areas of the state.</a:t>
            </a:r>
          </a:p>
          <a:p>
            <a:endParaRPr lang="en-US" altLang="en-US" dirty="0"/>
          </a:p>
          <a:p>
            <a:r>
              <a:rPr lang="en-US" altLang="en-US" dirty="0" smtClean="0"/>
              <a:t>This doesn’t mean there’s not room for improvement…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10</a:t>
            </a:fld>
            <a:endParaRPr lang="en-US" altLang="en-US" smtClean="0">
              <a:latin typeface="Arial" charset="0"/>
            </a:endParaRPr>
          </a:p>
        </p:txBody>
      </p:sp>
    </p:spTree>
    <p:extLst>
      <p:ext uri="{BB962C8B-B14F-4D97-AF65-F5344CB8AC3E}">
        <p14:creationId xmlns:p14="http://schemas.microsoft.com/office/powerpoint/2010/main" val="184026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11</a:t>
            </a:fld>
            <a:endParaRPr lang="en-US" altLang="en-US" smtClean="0">
              <a:latin typeface="Arial" charset="0"/>
            </a:endParaRPr>
          </a:p>
        </p:txBody>
      </p:sp>
    </p:spTree>
    <p:extLst>
      <p:ext uri="{BB962C8B-B14F-4D97-AF65-F5344CB8AC3E}">
        <p14:creationId xmlns:p14="http://schemas.microsoft.com/office/powerpoint/2010/main" val="17574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Quick overview of what I’ve pulled together…</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12</a:t>
            </a:fld>
            <a:endParaRPr lang="en-US" altLang="en-US" smtClean="0">
              <a:latin typeface="Arial" charset="0"/>
            </a:endParaRPr>
          </a:p>
        </p:txBody>
      </p:sp>
    </p:spTree>
    <p:extLst>
      <p:ext uri="{BB962C8B-B14F-4D97-AF65-F5344CB8AC3E}">
        <p14:creationId xmlns:p14="http://schemas.microsoft.com/office/powerpoint/2010/main" val="124604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13</a:t>
            </a:fld>
            <a:endParaRPr lang="en-US" altLang="en-US" smtClean="0">
              <a:latin typeface="Arial" charset="0"/>
            </a:endParaRPr>
          </a:p>
        </p:txBody>
      </p:sp>
    </p:spTree>
    <p:extLst>
      <p:ext uri="{BB962C8B-B14F-4D97-AF65-F5344CB8AC3E}">
        <p14:creationId xmlns:p14="http://schemas.microsoft.com/office/powerpoint/2010/main" val="19170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Physicians – pop to provider ratio in NW is 770 / 1,631 for primary care physicians.</a:t>
            </a:r>
          </a:p>
          <a:p>
            <a:r>
              <a:rPr lang="en-US" altLang="en-US" dirty="0" smtClean="0"/>
              <a:t>Northwest is not all that different from other areas of the state in terms of MH providers.</a:t>
            </a:r>
          </a:p>
          <a:p>
            <a:endParaRPr lang="en-US" altLang="en-US" dirty="0"/>
          </a:p>
          <a:p>
            <a:r>
              <a:rPr lang="en-US" altLang="en-US" dirty="0" smtClean="0"/>
              <a:t>Note: Number of providers…</a:t>
            </a: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14</a:t>
            </a:fld>
            <a:endParaRPr lang="en-US" altLang="en-US" smtClean="0">
              <a:latin typeface="Arial" charset="0"/>
            </a:endParaRPr>
          </a:p>
        </p:txBody>
      </p:sp>
      <p:pic>
        <p:nvPicPr>
          <p:cNvPr id="2" name="Picture 1"/>
          <p:cNvPicPr>
            <a:picLocks noChangeAspect="1"/>
          </p:cNvPicPr>
          <p:nvPr/>
        </p:nvPicPr>
        <p:blipFill>
          <a:blip r:embed="rId3"/>
          <a:stretch>
            <a:fillRect/>
          </a:stretch>
        </p:blipFill>
        <p:spPr>
          <a:xfrm>
            <a:off x="762000" y="5602287"/>
            <a:ext cx="3744412" cy="1371600"/>
          </a:xfrm>
          <a:prstGeom prst="rect">
            <a:avLst/>
          </a:prstGeom>
        </p:spPr>
      </p:pic>
    </p:spTree>
    <p:extLst>
      <p:ext uri="{BB962C8B-B14F-4D97-AF65-F5344CB8AC3E}">
        <p14:creationId xmlns:p14="http://schemas.microsoft.com/office/powerpoint/2010/main" val="94270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No graduates of:</a:t>
            </a:r>
          </a:p>
          <a:p>
            <a:endParaRPr lang="en-US" altLang="en-US" dirty="0"/>
          </a:p>
          <a:p>
            <a:r>
              <a:rPr lang="en-US" altLang="en-US" dirty="0" smtClean="0"/>
              <a:t/>
            </a:r>
            <a:br>
              <a:rPr lang="en-US" altLang="en-US" dirty="0" smtClean="0"/>
            </a:br>
            <a:r>
              <a:rPr lang="en-US" altLang="en-US" dirty="0" smtClean="0"/>
              <a:t>- Marriage and Family Therapy Programs</a:t>
            </a:r>
          </a:p>
          <a:p>
            <a:r>
              <a:rPr lang="en-US" altLang="en-US" dirty="0" smtClean="0"/>
              <a:t>- Clinical Psychology</a:t>
            </a:r>
          </a:p>
          <a:p>
            <a:r>
              <a:rPr lang="en-US" altLang="en-US" dirty="0" smtClean="0"/>
              <a:t>- Mental Health Counseling</a:t>
            </a:r>
          </a:p>
          <a:p>
            <a:r>
              <a:rPr lang="en-US" altLang="en-US" dirty="0" smtClean="0"/>
              <a:t>- Educational Psychology</a:t>
            </a:r>
          </a:p>
          <a:p>
            <a:r>
              <a:rPr lang="en-US" altLang="en-US" dirty="0" smtClean="0"/>
              <a:t>- Applied Psychology</a:t>
            </a:r>
          </a:p>
          <a:p>
            <a:r>
              <a:rPr lang="en-US" altLang="en-US" dirty="0" smtClean="0"/>
              <a:t>- And of course, no psychiatry residencies.</a:t>
            </a: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15</a:t>
            </a:fld>
            <a:endParaRPr lang="en-US" altLang="en-US" smtClean="0">
              <a:latin typeface="Arial" charset="0"/>
            </a:endParaRPr>
          </a:p>
        </p:txBody>
      </p:sp>
    </p:spTree>
    <p:extLst>
      <p:ext uri="{BB962C8B-B14F-4D97-AF65-F5344CB8AC3E}">
        <p14:creationId xmlns:p14="http://schemas.microsoft.com/office/powerpoint/2010/main" val="768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really be able to talk about the diversity of this provider group, we do need to understand more about the diversity of the region itself. In NW Minnesota, 8% of the population are people of color; compared to 14.7% statewide. </a:t>
            </a:r>
          </a:p>
          <a:p>
            <a:endParaRPr lang="en-US" altLang="en-US" dirty="0"/>
          </a:p>
          <a:p>
            <a:r>
              <a:rPr lang="en-US" altLang="en-US" dirty="0" smtClean="0"/>
              <a:t>Also, we can compare the provider populations in other regions of the state. With the exception of the Twin Cities region which tend to be slightly more diverse, providers in the NW area are not less diverse than in other areas of the state.</a:t>
            </a:r>
          </a:p>
          <a:p>
            <a:endParaRPr lang="en-US" altLang="en-US" dirty="0"/>
          </a:p>
          <a:p>
            <a:r>
              <a:rPr lang="en-US" altLang="en-US" dirty="0" smtClean="0"/>
              <a:t>This doesn’t mean there’s not room for improvement…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16</a:t>
            </a:fld>
            <a:endParaRPr lang="en-US" altLang="en-US" smtClean="0">
              <a:latin typeface="Arial" charset="0"/>
            </a:endParaRPr>
          </a:p>
        </p:txBody>
      </p:sp>
    </p:spTree>
    <p:extLst>
      <p:ext uri="{BB962C8B-B14F-4D97-AF65-F5344CB8AC3E}">
        <p14:creationId xmlns:p14="http://schemas.microsoft.com/office/powerpoint/2010/main" val="407477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No graduates of:</a:t>
            </a:r>
          </a:p>
          <a:p>
            <a:endParaRPr lang="en-US" altLang="en-US" dirty="0"/>
          </a:p>
          <a:p>
            <a:r>
              <a:rPr lang="en-US" altLang="en-US" dirty="0" smtClean="0"/>
              <a:t/>
            </a:r>
            <a:br>
              <a:rPr lang="en-US" altLang="en-US" dirty="0" smtClean="0"/>
            </a:br>
            <a:r>
              <a:rPr lang="en-US" altLang="en-US" dirty="0" smtClean="0"/>
              <a:t>- Marriage and Family Therapy Programs</a:t>
            </a:r>
          </a:p>
          <a:p>
            <a:r>
              <a:rPr lang="en-US" altLang="en-US" dirty="0" smtClean="0"/>
              <a:t>- Clinical Psychology</a:t>
            </a:r>
          </a:p>
          <a:p>
            <a:r>
              <a:rPr lang="en-US" altLang="en-US" dirty="0" smtClean="0"/>
              <a:t>- Mental Health Counseling</a:t>
            </a:r>
          </a:p>
          <a:p>
            <a:r>
              <a:rPr lang="en-US" altLang="en-US" dirty="0" smtClean="0"/>
              <a:t>- Educational Psychology</a:t>
            </a:r>
          </a:p>
          <a:p>
            <a:r>
              <a:rPr lang="en-US" altLang="en-US" dirty="0" smtClean="0"/>
              <a:t>- Applied Psychology</a:t>
            </a:r>
          </a:p>
          <a:p>
            <a:r>
              <a:rPr lang="en-US" altLang="en-US" dirty="0" smtClean="0"/>
              <a:t>- And of course, no psychiatry residencies.</a:t>
            </a: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17</a:t>
            </a:fld>
            <a:endParaRPr lang="en-US" altLang="en-US" smtClean="0">
              <a:latin typeface="Arial" charset="0"/>
            </a:endParaRPr>
          </a:p>
        </p:txBody>
      </p:sp>
    </p:spTree>
    <p:extLst>
      <p:ext uri="{BB962C8B-B14F-4D97-AF65-F5344CB8AC3E}">
        <p14:creationId xmlns:p14="http://schemas.microsoft.com/office/powerpoint/2010/main" val="224262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really be able to talk about the diversity of this provider group, we do need to understand more about the diversity of the region itself. In NW Minnesota, 8% of the population are people of color; compared to 14.7% statewide. </a:t>
            </a:r>
          </a:p>
          <a:p>
            <a:endParaRPr lang="en-US" altLang="en-US" dirty="0"/>
          </a:p>
          <a:p>
            <a:r>
              <a:rPr lang="en-US" altLang="en-US" dirty="0" smtClean="0"/>
              <a:t>Also, we can compare the provider populations in other regions of the state. With the exception of the Twin Cities region which tend to be slightly more diverse, providers in the NW area are not less diverse than in other areas of the state.</a:t>
            </a:r>
          </a:p>
          <a:p>
            <a:endParaRPr lang="en-US" altLang="en-US" dirty="0"/>
          </a:p>
          <a:p>
            <a:r>
              <a:rPr lang="en-US" altLang="en-US" dirty="0" smtClean="0"/>
              <a:t>This doesn’t mean there’s not room for improvement…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18</a:t>
            </a:fld>
            <a:endParaRPr lang="en-US" altLang="en-US" smtClean="0">
              <a:latin typeface="Arial" charset="0"/>
            </a:endParaRPr>
          </a:p>
        </p:txBody>
      </p:sp>
    </p:spTree>
    <p:extLst>
      <p:ext uri="{BB962C8B-B14F-4D97-AF65-F5344CB8AC3E}">
        <p14:creationId xmlns:p14="http://schemas.microsoft.com/office/powerpoint/2010/main" val="287805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really be able to talk about the diversity of this provider group, we do need to understand more about the diversity of the region itself. In NW Minnesota, 8% of the population are people of color; compared to 14.7% statewide. </a:t>
            </a:r>
          </a:p>
          <a:p>
            <a:endParaRPr lang="en-US" altLang="en-US" dirty="0"/>
          </a:p>
          <a:p>
            <a:r>
              <a:rPr lang="en-US" altLang="en-US" dirty="0" smtClean="0"/>
              <a:t>Also, we can compare the provider populations in other regions of the state. With the exception of the Twin Cities region which tend to be slightly more diverse, providers in the NW area are not less diverse than in other areas of the state.</a:t>
            </a:r>
          </a:p>
          <a:p>
            <a:endParaRPr lang="en-US" altLang="en-US" dirty="0"/>
          </a:p>
          <a:p>
            <a:r>
              <a:rPr lang="en-US" altLang="en-US" dirty="0" smtClean="0"/>
              <a:t>This doesn’t mean there’s not room for improvement…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19</a:t>
            </a:fld>
            <a:endParaRPr lang="en-US" altLang="en-US" smtClean="0">
              <a:latin typeface="Arial" charset="0"/>
            </a:endParaRPr>
          </a:p>
        </p:txBody>
      </p:sp>
    </p:spTree>
    <p:extLst>
      <p:ext uri="{BB962C8B-B14F-4D97-AF65-F5344CB8AC3E}">
        <p14:creationId xmlns:p14="http://schemas.microsoft.com/office/powerpoint/2010/main" val="103367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a:t>
            </a:fld>
            <a:endParaRPr lang="en-US" altLang="en-US" smtClean="0">
              <a:latin typeface="Arial" charset="0"/>
            </a:endParaRPr>
          </a:p>
        </p:txBody>
      </p:sp>
    </p:spTree>
    <p:extLst>
      <p:ext uri="{BB962C8B-B14F-4D97-AF65-F5344CB8AC3E}">
        <p14:creationId xmlns:p14="http://schemas.microsoft.com/office/powerpoint/2010/main" val="164325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really be able to talk about the diversity of this provider group, we do need to understand more about the diversity of the region itself. In NW Minnesota, 8% of the population are people of color; compared to 14.7% statewide. </a:t>
            </a:r>
          </a:p>
          <a:p>
            <a:endParaRPr lang="en-US" altLang="en-US" dirty="0"/>
          </a:p>
          <a:p>
            <a:r>
              <a:rPr lang="en-US" altLang="en-US" dirty="0" smtClean="0"/>
              <a:t>Also, we can compare the provider populations in other regions of the state. With the exception of the Twin Cities region which tend to be slightly more diverse, providers in the NW area are not less diverse than in other areas of the state.</a:t>
            </a:r>
          </a:p>
          <a:p>
            <a:endParaRPr lang="en-US" altLang="en-US" dirty="0"/>
          </a:p>
          <a:p>
            <a:r>
              <a:rPr lang="en-US" altLang="en-US" dirty="0" smtClean="0"/>
              <a:t>This doesn’t mean there’s not room for improvement…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20</a:t>
            </a:fld>
            <a:endParaRPr lang="en-US" altLang="en-US" smtClean="0">
              <a:latin typeface="Arial" charset="0"/>
            </a:endParaRPr>
          </a:p>
        </p:txBody>
      </p:sp>
    </p:spTree>
    <p:extLst>
      <p:ext uri="{BB962C8B-B14F-4D97-AF65-F5344CB8AC3E}">
        <p14:creationId xmlns:p14="http://schemas.microsoft.com/office/powerpoint/2010/main" val="287329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21</a:t>
            </a:fld>
            <a:endParaRPr lang="en-US" altLang="en-US" smtClean="0">
              <a:latin typeface="Arial" charset="0"/>
            </a:endParaRPr>
          </a:p>
        </p:txBody>
      </p:sp>
    </p:spTree>
    <p:extLst>
      <p:ext uri="{BB962C8B-B14F-4D97-AF65-F5344CB8AC3E}">
        <p14:creationId xmlns:p14="http://schemas.microsoft.com/office/powerpoint/2010/main" val="883542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22</a:t>
            </a:fld>
            <a:endParaRPr lang="en-US" altLang="en-US" smtClean="0">
              <a:latin typeface="Arial" charset="0"/>
            </a:endParaRPr>
          </a:p>
        </p:txBody>
      </p:sp>
    </p:spTree>
    <p:extLst>
      <p:ext uri="{BB962C8B-B14F-4D97-AF65-F5344CB8AC3E}">
        <p14:creationId xmlns:p14="http://schemas.microsoft.com/office/powerpoint/2010/main" val="325578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23</a:t>
            </a:fld>
            <a:endParaRPr lang="en-US" altLang="en-US" smtClean="0">
              <a:latin typeface="Arial" charset="0"/>
            </a:endParaRPr>
          </a:p>
        </p:txBody>
      </p:sp>
    </p:spTree>
    <p:extLst>
      <p:ext uri="{BB962C8B-B14F-4D97-AF65-F5344CB8AC3E}">
        <p14:creationId xmlns:p14="http://schemas.microsoft.com/office/powerpoint/2010/main" val="1295115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24</a:t>
            </a:fld>
            <a:endParaRPr lang="en-US" altLang="en-US" smtClean="0">
              <a:latin typeface="Arial" charset="0"/>
            </a:endParaRPr>
          </a:p>
        </p:txBody>
      </p:sp>
    </p:spTree>
    <p:extLst>
      <p:ext uri="{BB962C8B-B14F-4D97-AF65-F5344CB8AC3E}">
        <p14:creationId xmlns:p14="http://schemas.microsoft.com/office/powerpoint/2010/main" val="287904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25</a:t>
            </a:fld>
            <a:endParaRPr lang="en-US" altLang="en-US" smtClean="0">
              <a:latin typeface="Arial" charset="0"/>
            </a:endParaRPr>
          </a:p>
        </p:txBody>
      </p:sp>
    </p:spTree>
    <p:extLst>
      <p:ext uri="{BB962C8B-B14F-4D97-AF65-F5344CB8AC3E}">
        <p14:creationId xmlns:p14="http://schemas.microsoft.com/office/powerpoint/2010/main" val="180626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26</a:t>
            </a:fld>
            <a:endParaRPr lang="en-US" altLang="en-US" smtClean="0">
              <a:latin typeface="Arial" charset="0"/>
            </a:endParaRPr>
          </a:p>
        </p:txBody>
      </p:sp>
    </p:spTree>
    <p:extLst>
      <p:ext uri="{BB962C8B-B14F-4D97-AF65-F5344CB8AC3E}">
        <p14:creationId xmlns:p14="http://schemas.microsoft.com/office/powerpoint/2010/main" val="247566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3</a:t>
            </a:fld>
            <a:endParaRPr lang="en-US" altLang="en-US" smtClean="0">
              <a:latin typeface="Arial" charset="0"/>
            </a:endParaRPr>
          </a:p>
        </p:txBody>
      </p:sp>
    </p:spTree>
    <p:extLst>
      <p:ext uri="{BB962C8B-B14F-4D97-AF65-F5344CB8AC3E}">
        <p14:creationId xmlns:p14="http://schemas.microsoft.com/office/powerpoint/2010/main" val="364222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4</a:t>
            </a:fld>
            <a:endParaRPr lang="en-US" altLang="en-US" smtClean="0">
              <a:latin typeface="Arial" charset="0"/>
            </a:endParaRPr>
          </a:p>
        </p:txBody>
      </p:sp>
    </p:spTree>
    <p:extLst>
      <p:ext uri="{BB962C8B-B14F-4D97-AF65-F5344CB8AC3E}">
        <p14:creationId xmlns:p14="http://schemas.microsoft.com/office/powerpoint/2010/main" val="205246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5</a:t>
            </a:fld>
            <a:endParaRPr lang="en-US" altLang="en-US" smtClean="0">
              <a:latin typeface="Arial" charset="0"/>
            </a:endParaRPr>
          </a:p>
        </p:txBody>
      </p:sp>
    </p:spTree>
    <p:extLst>
      <p:ext uri="{BB962C8B-B14F-4D97-AF65-F5344CB8AC3E}">
        <p14:creationId xmlns:p14="http://schemas.microsoft.com/office/powerpoint/2010/main" val="146925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6</a:t>
            </a:fld>
            <a:endParaRPr lang="en-US" altLang="en-US" smtClean="0">
              <a:latin typeface="Arial" charset="0"/>
            </a:endParaRPr>
          </a:p>
        </p:txBody>
      </p:sp>
    </p:spTree>
    <p:extLst>
      <p:ext uri="{BB962C8B-B14F-4D97-AF65-F5344CB8AC3E}">
        <p14:creationId xmlns:p14="http://schemas.microsoft.com/office/powerpoint/2010/main" val="164325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7</a:t>
            </a:fld>
            <a:endParaRPr lang="en-US" altLang="en-US" smtClean="0">
              <a:latin typeface="Arial" charset="0"/>
            </a:endParaRPr>
          </a:p>
        </p:txBody>
      </p:sp>
    </p:spTree>
    <p:extLst>
      <p:ext uri="{BB962C8B-B14F-4D97-AF65-F5344CB8AC3E}">
        <p14:creationId xmlns:p14="http://schemas.microsoft.com/office/powerpoint/2010/main" val="72343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8</a:t>
            </a:fld>
            <a:endParaRPr lang="en-US" altLang="en-US" smtClean="0">
              <a:latin typeface="Arial" charset="0"/>
            </a:endParaRPr>
          </a:p>
        </p:txBody>
      </p:sp>
    </p:spTree>
    <p:extLst>
      <p:ext uri="{BB962C8B-B14F-4D97-AF65-F5344CB8AC3E}">
        <p14:creationId xmlns:p14="http://schemas.microsoft.com/office/powerpoint/2010/main" val="300877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4477A4-3F80-4AB3-AC63-D795D44E38F6}" type="slidenum">
              <a:rPr lang="en-US" altLang="en-US" smtClean="0">
                <a:latin typeface="Arial" charset="0"/>
              </a:rPr>
              <a:pPr eaLnBrk="1" hangingPunct="1">
                <a:spcBef>
                  <a:spcPct val="0"/>
                </a:spcBef>
              </a:pPr>
              <a:t>9</a:t>
            </a:fld>
            <a:endParaRPr lang="en-US" altLang="en-US" smtClean="0">
              <a:latin typeface="Arial" charset="0"/>
            </a:endParaRPr>
          </a:p>
        </p:txBody>
      </p:sp>
    </p:spTree>
    <p:extLst>
      <p:ext uri="{BB962C8B-B14F-4D97-AF65-F5344CB8AC3E}">
        <p14:creationId xmlns:p14="http://schemas.microsoft.com/office/powerpoint/2010/main" val="3496426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DH logo" title="Minnesota Department of Health"/>
          <p:cNvPicPr>
            <a:picLocks noChangeAspect="1"/>
          </p:cNvPicPr>
          <p:nvPr userDrawn="1"/>
        </p:nvPicPr>
        <p:blipFill>
          <a:blip r:embed="rId2"/>
          <a:srcRect/>
          <a:stretch>
            <a:fillRect/>
          </a:stretch>
        </p:blipFill>
        <p:spPr bwMode="auto">
          <a:xfrm>
            <a:off x="7175500" y="152400"/>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4887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821C2F31-53A7-48D0-A440-DF4E77DFF383}" type="datetimeFigureOut">
              <a:rPr lang="en-US"/>
              <a:pPr>
                <a:defRPr/>
              </a:pPr>
              <a:t>10/6/2015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04FED4C8-B611-40B5-95D0-3F6C49A2A3EF}" type="slidenum">
              <a:rPr lang="en-US"/>
              <a:pPr>
                <a:defRPr/>
              </a:pPr>
              <a:t>‹#›</a:t>
            </a:fld>
            <a:endParaRPr lang="en-US"/>
          </a:p>
        </p:txBody>
      </p:sp>
    </p:spTree>
    <p:extLst>
      <p:ext uri="{BB962C8B-B14F-4D97-AF65-F5344CB8AC3E}">
        <p14:creationId xmlns:p14="http://schemas.microsoft.com/office/powerpoint/2010/main" val="17469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2E589C54-8C8C-41A8-AC18-15B41F3F3ABA}" type="datetimeFigureOut">
              <a:rPr lang="en-US"/>
              <a:pPr>
                <a:defRPr/>
              </a:pPr>
              <a:t>10/6/2015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7EE61204-A8A7-42AC-BAAE-9ABE542B4D29}" type="slidenum">
              <a:rPr lang="en-US"/>
              <a:pPr>
                <a:defRPr/>
              </a:pPr>
              <a:t>‹#›</a:t>
            </a:fld>
            <a:endParaRPr lang="en-US"/>
          </a:p>
        </p:txBody>
      </p:sp>
    </p:spTree>
    <p:extLst>
      <p:ext uri="{BB962C8B-B14F-4D97-AF65-F5344CB8AC3E}">
        <p14:creationId xmlns:p14="http://schemas.microsoft.com/office/powerpoint/2010/main" val="17182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32B57090-0064-4818-8490-82E246B696DC}" type="datetimeFigureOut">
              <a:rPr lang="en-US"/>
              <a:pPr>
                <a:defRPr/>
              </a:pPr>
              <a:t>10/6/2015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EC0C88CF-3264-4423-8144-B47E51705829}" type="slidenum">
              <a:rPr lang="en-US"/>
              <a:pPr>
                <a:defRPr/>
              </a:pPr>
              <a:t>‹#›</a:t>
            </a:fld>
            <a:endParaRPr lang="en-US"/>
          </a:p>
        </p:txBody>
      </p:sp>
    </p:spTree>
    <p:extLst>
      <p:ext uri="{BB962C8B-B14F-4D97-AF65-F5344CB8AC3E}">
        <p14:creationId xmlns:p14="http://schemas.microsoft.com/office/powerpoint/2010/main" val="362665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0312BD-DC33-44E0-9A6C-1E631E6BA0E5}"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223902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312BD-DC33-44E0-9A6C-1E631E6BA0E5}"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190298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312BD-DC33-44E0-9A6C-1E631E6BA0E5}"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301335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0312BD-DC33-44E0-9A6C-1E631E6BA0E5}"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261790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312BD-DC33-44E0-9A6C-1E631E6BA0E5}"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4027061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0312BD-DC33-44E0-9A6C-1E631E6BA0E5}"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1849944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312BD-DC33-44E0-9A6C-1E631E6BA0E5}"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260614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10694859-5816-4EAA-A661-516187842127}" type="datetimeFigureOut">
              <a:rPr lang="en-US"/>
              <a:pPr>
                <a:defRPr/>
              </a:pPr>
              <a:t>10/6/2015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44C3B339-5E35-49B9-B432-6CD631EC6756}" type="slidenum">
              <a:rPr lang="en-US"/>
              <a:pPr>
                <a:defRPr/>
              </a:pPr>
              <a:t>‹#›</a:t>
            </a:fld>
            <a:endParaRPr lang="en-US"/>
          </a:p>
        </p:txBody>
      </p:sp>
    </p:spTree>
    <p:extLst>
      <p:ext uri="{BB962C8B-B14F-4D97-AF65-F5344CB8AC3E}">
        <p14:creationId xmlns:p14="http://schemas.microsoft.com/office/powerpoint/2010/main" val="104708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312BD-DC33-44E0-9A6C-1E631E6BA0E5}"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1552024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312BD-DC33-44E0-9A6C-1E631E6BA0E5}"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2423772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312BD-DC33-44E0-9A6C-1E631E6BA0E5}"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2776349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312BD-DC33-44E0-9A6C-1E631E6BA0E5}"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89E-060E-4940-B854-84561A44564D}" type="slidenum">
              <a:rPr lang="en-US" smtClean="0"/>
              <a:t>‹#›</a:t>
            </a:fld>
            <a:endParaRPr lang="en-US"/>
          </a:p>
        </p:txBody>
      </p:sp>
    </p:spTree>
    <p:extLst>
      <p:ext uri="{BB962C8B-B14F-4D97-AF65-F5344CB8AC3E}">
        <p14:creationId xmlns:p14="http://schemas.microsoft.com/office/powerpoint/2010/main" val="30274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B37ECCF4-C0C6-4A03-81C7-7FA9899C21E8}" type="datetimeFigureOut">
              <a:rPr lang="en-US"/>
              <a:pPr>
                <a:defRPr/>
              </a:pPr>
              <a:t>10/6/2015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008D879D-86D6-4B40-AC8A-867F84C1FE58}" type="slidenum">
              <a:rPr lang="en-US"/>
              <a:pPr>
                <a:defRPr/>
              </a:pPr>
              <a:t>‹#›</a:t>
            </a:fld>
            <a:endParaRPr lang="en-US"/>
          </a:p>
        </p:txBody>
      </p:sp>
    </p:spTree>
    <p:extLst>
      <p:ext uri="{BB962C8B-B14F-4D97-AF65-F5344CB8AC3E}">
        <p14:creationId xmlns:p14="http://schemas.microsoft.com/office/powerpoint/2010/main" val="47698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49B075F7-76D4-47B4-A53A-A1EBE93156A9}" type="datetimeFigureOut">
              <a:rPr lang="en-US"/>
              <a:pPr>
                <a:defRPr/>
              </a:pPr>
              <a:t>10/6/2015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AB58CAAE-DD5F-4FCF-8A4C-7DF095E21843}" type="slidenum">
              <a:rPr lang="en-US"/>
              <a:pPr>
                <a:defRPr/>
              </a:pPr>
              <a:t>‹#›</a:t>
            </a:fld>
            <a:endParaRPr lang="en-US"/>
          </a:p>
        </p:txBody>
      </p:sp>
    </p:spTree>
    <p:extLst>
      <p:ext uri="{BB962C8B-B14F-4D97-AF65-F5344CB8AC3E}">
        <p14:creationId xmlns:p14="http://schemas.microsoft.com/office/powerpoint/2010/main" val="20446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5867400" y="19050"/>
            <a:ext cx="990600" cy="328613"/>
          </a:xfrm>
        </p:spPr>
        <p:txBody>
          <a:bodyPr/>
          <a:lstStyle>
            <a:lvl1pPr>
              <a:defRPr/>
            </a:lvl1pPr>
          </a:lstStyle>
          <a:p>
            <a:pPr>
              <a:defRPr/>
            </a:pPr>
            <a:fld id="{8E6D5A84-3667-4ED9-812E-38073257E876}" type="datetimeFigureOut">
              <a:rPr lang="en-US"/>
              <a:pPr>
                <a:defRPr/>
              </a:pPr>
              <a:t>10/6/2015</a:t>
            </a:fld>
            <a:endParaRPr lang="en-US" dirty="0"/>
          </a:p>
        </p:txBody>
      </p:sp>
      <p:sp>
        <p:nvSpPr>
          <p:cNvPr id="10" name="Slide Number Placeholder 5"/>
          <p:cNvSpPr>
            <a:spLocks noGrp="1"/>
          </p:cNvSpPr>
          <p:nvPr>
            <p:ph type="sldNum" sz="quarter" idx="11"/>
          </p:nvPr>
        </p:nvSpPr>
        <p:spPr>
          <a:xfrm>
            <a:off x="6934200" y="19050"/>
            <a:ext cx="1066800" cy="328613"/>
          </a:xfrm>
        </p:spPr>
        <p:txBody>
          <a:bodyPr/>
          <a:lstStyle>
            <a:lvl1pPr>
              <a:defRPr/>
            </a:lvl1pPr>
          </a:lstStyle>
          <a:p>
            <a:pPr>
              <a:defRPr/>
            </a:pPr>
            <a:fld id="{7ACF3012-2D92-470E-AED7-494847803A4B}" type="slidenum">
              <a:rPr lang="en-US"/>
              <a:pPr>
                <a:defRPr/>
              </a:pPr>
              <a:t>‹#›</a:t>
            </a:fld>
            <a:endParaRPr lang="en-US"/>
          </a:p>
        </p:txBody>
      </p:sp>
    </p:spTree>
    <p:extLst>
      <p:ext uri="{BB962C8B-B14F-4D97-AF65-F5344CB8AC3E}">
        <p14:creationId xmlns:p14="http://schemas.microsoft.com/office/powerpoint/2010/main" val="37311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867400" y="19050"/>
            <a:ext cx="990600" cy="328613"/>
          </a:xfrm>
        </p:spPr>
        <p:txBody>
          <a:bodyPr/>
          <a:lstStyle>
            <a:lvl1pPr>
              <a:defRPr/>
            </a:lvl1pPr>
          </a:lstStyle>
          <a:p>
            <a:pPr>
              <a:defRPr/>
            </a:pPr>
            <a:fld id="{69AB0C9D-DEF6-47B3-93C5-07038DA6B5A7}" type="datetimeFigureOut">
              <a:rPr lang="en-US"/>
              <a:pPr>
                <a:defRPr/>
              </a:pPr>
              <a:t>10/6/2015</a:t>
            </a:fld>
            <a:endParaRPr lang="en-US" dirty="0"/>
          </a:p>
        </p:txBody>
      </p:sp>
      <p:sp>
        <p:nvSpPr>
          <p:cNvPr id="5" name="Slide Number Placeholder 5"/>
          <p:cNvSpPr>
            <a:spLocks noGrp="1"/>
          </p:cNvSpPr>
          <p:nvPr>
            <p:ph type="sldNum" sz="quarter" idx="11"/>
          </p:nvPr>
        </p:nvSpPr>
        <p:spPr>
          <a:xfrm>
            <a:off x="6934200" y="19050"/>
            <a:ext cx="1066800" cy="328613"/>
          </a:xfrm>
        </p:spPr>
        <p:txBody>
          <a:bodyPr/>
          <a:lstStyle>
            <a:lvl1pPr>
              <a:defRPr/>
            </a:lvl1pPr>
          </a:lstStyle>
          <a:p>
            <a:pPr>
              <a:defRPr/>
            </a:pPr>
            <a:fld id="{062D4617-8472-44C5-8155-127EC3D3F6AF}" type="slidenum">
              <a:rPr lang="en-US"/>
              <a:pPr>
                <a:defRPr/>
              </a:pPr>
              <a:t>‹#›</a:t>
            </a:fld>
            <a:endParaRPr lang="en-US"/>
          </a:p>
        </p:txBody>
      </p:sp>
    </p:spTree>
    <p:extLst>
      <p:ext uri="{BB962C8B-B14F-4D97-AF65-F5344CB8AC3E}">
        <p14:creationId xmlns:p14="http://schemas.microsoft.com/office/powerpoint/2010/main" val="3098451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3890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867400" y="19050"/>
            <a:ext cx="990600" cy="328613"/>
          </a:xfrm>
        </p:spPr>
        <p:txBody>
          <a:bodyPr/>
          <a:lstStyle>
            <a:lvl1pPr>
              <a:defRPr/>
            </a:lvl1pPr>
          </a:lstStyle>
          <a:p>
            <a:pPr>
              <a:defRPr/>
            </a:pPr>
            <a:fld id="{AD7617B0-0013-4C24-82DF-F1AB5B0AAC52}" type="datetimeFigureOut">
              <a:rPr lang="en-US"/>
              <a:pPr>
                <a:defRPr/>
              </a:pPr>
              <a:t>10/6/2015</a:t>
            </a:fld>
            <a:endParaRPr lang="en-US" dirty="0"/>
          </a:p>
        </p:txBody>
      </p:sp>
      <p:sp>
        <p:nvSpPr>
          <p:cNvPr id="4" name="Slide Number Placeholder 5"/>
          <p:cNvSpPr>
            <a:spLocks noGrp="1"/>
          </p:cNvSpPr>
          <p:nvPr>
            <p:ph type="sldNum" sz="quarter" idx="11"/>
          </p:nvPr>
        </p:nvSpPr>
        <p:spPr>
          <a:xfrm>
            <a:off x="6934200" y="19050"/>
            <a:ext cx="1066800" cy="328613"/>
          </a:xfrm>
        </p:spPr>
        <p:txBody>
          <a:bodyPr/>
          <a:lstStyle>
            <a:lvl1pPr>
              <a:defRPr/>
            </a:lvl1pPr>
          </a:lstStyle>
          <a:p>
            <a:pPr>
              <a:defRPr/>
            </a:pPr>
            <a:fld id="{9230E912-C881-4C08-9F81-B96537BD848F}" type="slidenum">
              <a:rPr lang="en-US"/>
              <a:pPr>
                <a:defRPr/>
              </a:pPr>
              <a:t>‹#›</a:t>
            </a:fld>
            <a:endParaRPr lang="en-US"/>
          </a:p>
        </p:txBody>
      </p:sp>
    </p:spTree>
    <p:extLst>
      <p:ext uri="{BB962C8B-B14F-4D97-AF65-F5344CB8AC3E}">
        <p14:creationId xmlns:p14="http://schemas.microsoft.com/office/powerpoint/2010/main" val="291529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5867400" y="19050"/>
            <a:ext cx="990600" cy="328613"/>
          </a:xfrm>
        </p:spPr>
        <p:txBody>
          <a:bodyPr/>
          <a:lstStyle>
            <a:lvl1pPr>
              <a:defRPr/>
            </a:lvl1pPr>
          </a:lstStyle>
          <a:p>
            <a:pPr>
              <a:defRPr/>
            </a:pPr>
            <a:fld id="{32C30D73-F0BA-4ED7-BDA8-3C06BCAEE5A6}" type="datetimeFigureOut">
              <a:rPr lang="en-US"/>
              <a:pPr>
                <a:defRPr/>
              </a:pPr>
              <a:t>10/6/2015</a:t>
            </a:fld>
            <a:endParaRPr lang="en-US" dirty="0"/>
          </a:p>
        </p:txBody>
      </p:sp>
      <p:sp>
        <p:nvSpPr>
          <p:cNvPr id="8" name="Slide Number Placeholder 5"/>
          <p:cNvSpPr>
            <a:spLocks noGrp="1"/>
          </p:cNvSpPr>
          <p:nvPr>
            <p:ph type="sldNum" sz="quarter" idx="11"/>
          </p:nvPr>
        </p:nvSpPr>
        <p:spPr>
          <a:xfrm>
            <a:off x="6934200" y="19050"/>
            <a:ext cx="1066800" cy="328613"/>
          </a:xfrm>
        </p:spPr>
        <p:txBody>
          <a:bodyPr/>
          <a:lstStyle>
            <a:lvl1pPr>
              <a:defRPr/>
            </a:lvl1pPr>
          </a:lstStyle>
          <a:p>
            <a:pPr>
              <a:defRPr/>
            </a:pPr>
            <a:fld id="{36CBB927-6B00-4695-9917-6415A8CA6E00}" type="slidenum">
              <a:rPr lang="en-US"/>
              <a:pPr>
                <a:defRPr/>
              </a:pPr>
              <a:t>‹#›</a:t>
            </a:fld>
            <a:endParaRPr lang="en-US"/>
          </a:p>
        </p:txBody>
      </p:sp>
    </p:spTree>
    <p:extLst>
      <p:ext uri="{BB962C8B-B14F-4D97-AF65-F5344CB8AC3E}">
        <p14:creationId xmlns:p14="http://schemas.microsoft.com/office/powerpoint/2010/main" val="305199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39999">
              <a:srgbClr val="EDEDED"/>
            </a:gs>
            <a:gs pos="100000">
              <a:srgbClr val="B3B3B3"/>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15CFF60A-96B8-4D9F-850F-956E81AC7248}" type="datetimeFigureOut">
              <a:rPr lang="en-US"/>
              <a:pPr>
                <a:defRPr/>
              </a:pPr>
              <a:t>10/6/2015</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43B92DD5-9A8C-4C4C-A8FE-EBF33D029D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9" r:id="rId7"/>
    <p:sldLayoutId id="2147484534" r:id="rId8"/>
    <p:sldLayoutId id="2147484535" r:id="rId9"/>
    <p:sldLayoutId id="2147484536" r:id="rId10"/>
    <p:sldLayoutId id="2147484537" r:id="rId11"/>
    <p:sldLayoutId id="2147484538" r:id="rId12"/>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312BD-DC33-44E0-9A6C-1E631E6BA0E5}"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B089E-060E-4940-B854-84561A44564D}" type="slidenum">
              <a:rPr lang="en-US" smtClean="0"/>
              <a:t>‹#›</a:t>
            </a:fld>
            <a:endParaRPr lang="en-US"/>
          </a:p>
        </p:txBody>
      </p:sp>
    </p:spTree>
    <p:extLst>
      <p:ext uri="{BB962C8B-B14F-4D97-AF65-F5344CB8AC3E}">
        <p14:creationId xmlns:p14="http://schemas.microsoft.com/office/powerpoint/2010/main" val="563215852"/>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Teri.Fritsma@state.mn.u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3600" b="1" cap="none" dirty="0" smtClean="0">
                <a:solidFill>
                  <a:schemeClr val="accent1"/>
                </a:solidFill>
                <a:latin typeface="Calibri" panose="020F0502020204030204" pitchFamily="34" charset="0"/>
              </a:rPr>
              <a:t>Minnesota’s Healthcare Workforce Data</a:t>
            </a:r>
            <a:endParaRPr lang="en-US" sz="3600" b="1" cap="none" dirty="0">
              <a:solidFill>
                <a:schemeClr val="accent1"/>
              </a:solidFill>
              <a:latin typeface="Calibri" panose="020F0502020204030204" pitchFamily="34" charset="0"/>
            </a:endParaRPr>
          </a:p>
        </p:txBody>
      </p:sp>
      <p:sp>
        <p:nvSpPr>
          <p:cNvPr id="3" name="Subtitle 2"/>
          <p:cNvSpPr>
            <a:spLocks noGrp="1"/>
          </p:cNvSpPr>
          <p:nvPr>
            <p:ph type="subTitle" idx="1"/>
          </p:nvPr>
        </p:nvSpPr>
        <p:spPr>
          <a:xfrm>
            <a:off x="685800" y="3810000"/>
            <a:ext cx="8193088" cy="1752600"/>
          </a:xfrm>
        </p:spPr>
        <p:txBody>
          <a:bodyPr rtlCol="0">
            <a:normAutofit/>
          </a:bodyPr>
          <a:lstStyle/>
          <a:p>
            <a:pPr eaLnBrk="1" fontAlgn="auto" hangingPunct="1">
              <a:spcAft>
                <a:spcPts val="0"/>
              </a:spcAft>
              <a:defRPr/>
            </a:pPr>
            <a:r>
              <a:rPr lang="en-US" dirty="0" smtClean="0">
                <a:solidFill>
                  <a:schemeClr val="accent1"/>
                </a:solidFill>
                <a:latin typeface="Calibri" panose="020F0502020204030204" pitchFamily="34" charset="0"/>
              </a:rPr>
              <a:t>Healthcare Education and Industry Partnership</a:t>
            </a:r>
          </a:p>
          <a:p>
            <a:pPr eaLnBrk="1" fontAlgn="auto" hangingPunct="1">
              <a:spcAft>
                <a:spcPts val="0"/>
              </a:spcAft>
              <a:defRPr/>
            </a:pPr>
            <a:r>
              <a:rPr lang="en-US" dirty="0" smtClean="0">
                <a:solidFill>
                  <a:schemeClr val="accent1"/>
                </a:solidFill>
                <a:latin typeface="Calibri" panose="020F0502020204030204" pitchFamily="34" charset="0"/>
              </a:rPr>
              <a:t>September 10, 2015</a:t>
            </a:r>
          </a:p>
          <a:p>
            <a:pPr eaLnBrk="1" fontAlgn="auto" hangingPunct="1">
              <a:spcAft>
                <a:spcPts val="0"/>
              </a:spcAft>
              <a:defRPr/>
            </a:pPr>
            <a:endParaRPr lang="en-US" dirty="0">
              <a:solidFill>
                <a:schemeClr val="accent1"/>
              </a:solidFill>
              <a:latin typeface="Calibri" panose="020F0502020204030204" pitchFamily="34" charset="0"/>
            </a:endParaRPr>
          </a:p>
          <a:p>
            <a:pPr eaLnBrk="1" fontAlgn="auto" hangingPunct="1">
              <a:spcAft>
                <a:spcPts val="0"/>
              </a:spcAft>
              <a:defRPr/>
            </a:pPr>
            <a:r>
              <a:rPr lang="en-US" sz="2000" dirty="0" smtClean="0">
                <a:solidFill>
                  <a:schemeClr val="accent1"/>
                </a:solidFill>
                <a:latin typeface="Calibri" panose="020F0502020204030204" pitchFamily="34" charset="0"/>
              </a:rPr>
              <a:t>Teri Fritsma, Senior Workforce Analyst, MDH</a:t>
            </a:r>
            <a:endParaRPr lang="en-US" sz="2000" dirty="0">
              <a:solidFill>
                <a:schemeClr val="accent1"/>
              </a:solidFill>
            </a:endParaRPr>
          </a:p>
        </p:txBody>
      </p:sp>
      <p:pic>
        <p:nvPicPr>
          <p:cNvPr id="13316" name="Picture 3" descr="Logo for the Office of Rural Health &amp; Primary Care" title="Logo for the Office of Rural Health &amp; Primary Care"/>
          <p:cNvPicPr>
            <a:picLocks noChangeAspect="1"/>
          </p:cNvPicPr>
          <p:nvPr/>
        </p:nvPicPr>
        <p:blipFill>
          <a:blip r:embed="rId3"/>
          <a:srcRect/>
          <a:stretch>
            <a:fillRect/>
          </a:stretch>
        </p:blipFill>
        <p:spPr bwMode="auto">
          <a:xfrm>
            <a:off x="7486650" y="5922963"/>
            <a:ext cx="13922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59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inkinc.com/wp-content/uploads/2013/09/Data-Information-Knowledge-Wis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892065" cy="5266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8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3276600"/>
            <a:ext cx="9144000" cy="12954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Today’s discussion</a:t>
            </a:r>
            <a:endParaRPr lang="en-US" sz="3000" b="1" dirty="0">
              <a:latin typeface="Calibri" panose="020F0502020204030204" pitchFamily="34" charset="0"/>
            </a:endParaRPr>
          </a:p>
        </p:txBody>
      </p:sp>
      <p:sp>
        <p:nvSpPr>
          <p:cNvPr id="4" name="TextBox 3"/>
          <p:cNvSpPr txBox="1"/>
          <p:nvPr/>
        </p:nvSpPr>
        <p:spPr>
          <a:xfrm>
            <a:off x="381000" y="1976735"/>
            <a:ext cx="8458200" cy="5016758"/>
          </a:xfrm>
          <a:prstGeom prst="rect">
            <a:avLst/>
          </a:prstGeom>
          <a:noFill/>
        </p:spPr>
        <p:txBody>
          <a:bodyPr wrap="square" rtlCol="0">
            <a:spAutoFit/>
          </a:bodyPr>
          <a:lstStyle/>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Overview of the healthcare workforce data available in Minnesota </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Walk through a scenario of how these data can be applied to a policy question</a:t>
            </a:r>
          </a:p>
          <a:p>
            <a:pPr marL="457200" indent="-457200">
              <a:spcAft>
                <a:spcPts val="0"/>
              </a:spcAft>
              <a:buFont typeface="+mj-lt"/>
              <a:buAutoNum type="arabicParenR"/>
            </a:pPr>
            <a:endParaRPr lang="en-US" sz="3200" dirty="0">
              <a:solidFill>
                <a:schemeClr val="bg1">
                  <a:lumMod val="50000"/>
                </a:schemeClr>
              </a:solidFill>
              <a:latin typeface="Calibri" panose="020F0502020204030204" pitchFamily="34" charset="0"/>
            </a:endParaRPr>
          </a:p>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Update on NGA data work</a:t>
            </a:r>
          </a:p>
          <a:p>
            <a:pPr marL="457200" indent="-457200">
              <a:spcAft>
                <a:spcPts val="0"/>
              </a:spcAft>
              <a:buFont typeface="+mj-lt"/>
              <a:buAutoNum type="arabicParenR"/>
            </a:pPr>
            <a:endParaRPr lang="en-US" sz="3200" dirty="0">
              <a:latin typeface="Calibri" panose="020F0502020204030204" pitchFamily="34" charset="0"/>
            </a:endParaRPr>
          </a:p>
          <a:p>
            <a:pPr>
              <a:spcAft>
                <a:spcPts val="0"/>
              </a:spcAft>
            </a:pPr>
            <a:endParaRPr lang="en-US" sz="3200" dirty="0" smtClean="0">
              <a:latin typeface="Calibri" panose="020F0502020204030204" pitchFamily="34" charset="0"/>
            </a:endParaRPr>
          </a:p>
          <a:p>
            <a:pPr marL="457200" indent="-457200">
              <a:spcAft>
                <a:spcPts val="0"/>
              </a:spcAft>
              <a:buFont typeface="+mj-lt"/>
              <a:buAutoNum type="arabicParenR"/>
            </a:pPr>
            <a:endParaRPr lang="en-US" sz="3200" dirty="0">
              <a:latin typeface="Calibri" panose="020F0502020204030204" pitchFamily="34" charset="0"/>
            </a:endParaRPr>
          </a:p>
        </p:txBody>
      </p:sp>
    </p:spTree>
    <p:extLst>
      <p:ext uri="{BB962C8B-B14F-4D97-AF65-F5344CB8AC3E}">
        <p14:creationId xmlns:p14="http://schemas.microsoft.com/office/powerpoint/2010/main" val="402968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2800" b="1" dirty="0" smtClean="0">
                <a:latin typeface="Calibri" panose="020F0502020204030204" pitchFamily="34" charset="0"/>
              </a:rPr>
              <a:t>Healthcare workforce example: fitting the pieces together</a:t>
            </a:r>
            <a:endParaRPr lang="en-US" sz="2800" b="1" dirty="0">
              <a:latin typeface="Calibri" panose="020F0502020204030204" pitchFamily="34" charset="0"/>
            </a:endParaRPr>
          </a:p>
        </p:txBody>
      </p:sp>
      <p:sp>
        <p:nvSpPr>
          <p:cNvPr id="5" name="TextBox 4"/>
          <p:cNvSpPr txBox="1"/>
          <p:nvPr/>
        </p:nvSpPr>
        <p:spPr>
          <a:xfrm>
            <a:off x="304800" y="2386548"/>
            <a:ext cx="8610600"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Calibri" panose="020F0502020204030204" pitchFamily="34" charset="0"/>
              </a:rPr>
              <a:t>It’s been suggested that there are not enough providers to meet the </a:t>
            </a:r>
            <a:r>
              <a:rPr lang="en-US" sz="2400" b="1" dirty="0" smtClean="0">
                <a:latin typeface="Calibri" panose="020F0502020204030204" pitchFamily="34" charset="0"/>
              </a:rPr>
              <a:t>mental/behavioral health needs </a:t>
            </a:r>
            <a:r>
              <a:rPr lang="en-US" sz="2400" dirty="0" smtClean="0">
                <a:latin typeface="Calibri" panose="020F0502020204030204" pitchFamily="34" charset="0"/>
              </a:rPr>
              <a:t>of residents in the </a:t>
            </a:r>
            <a:r>
              <a:rPr lang="en-US" sz="2400" b="1" dirty="0" smtClean="0">
                <a:latin typeface="Calibri" panose="020F0502020204030204" pitchFamily="34" charset="0"/>
              </a:rPr>
              <a:t>northwestern</a:t>
            </a:r>
            <a:r>
              <a:rPr lang="en-US" sz="2400" dirty="0" smtClean="0">
                <a:latin typeface="Calibri" panose="020F0502020204030204" pitchFamily="34" charset="0"/>
              </a:rPr>
              <a:t> part of Minnesota.</a:t>
            </a:r>
          </a:p>
          <a:p>
            <a:endParaRPr lang="en-US" sz="2400" dirty="0">
              <a:latin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rPr>
              <a:t>Furthermore, some say NW Minnesota providers are almost all </a:t>
            </a:r>
            <a:r>
              <a:rPr lang="en-US" sz="2400" b="1" dirty="0">
                <a:latin typeface="Calibri" panose="020F0502020204030204" pitchFamily="34" charset="0"/>
              </a:rPr>
              <a:t>C</a:t>
            </a:r>
            <a:r>
              <a:rPr lang="en-US" sz="2400" b="1" dirty="0" smtClean="0">
                <a:latin typeface="Calibri" panose="020F0502020204030204" pitchFamily="34" charset="0"/>
              </a:rPr>
              <a:t>aucasian</a:t>
            </a:r>
            <a:r>
              <a:rPr lang="en-US" sz="2400" dirty="0" smtClean="0">
                <a:latin typeface="Calibri" panose="020F0502020204030204" pitchFamily="34" charset="0"/>
              </a:rPr>
              <a:t>, perhaps ill-prepared to provide culturally competent care to those on Indian reservations.</a:t>
            </a:r>
          </a:p>
          <a:p>
            <a:endParaRPr lang="en-US" sz="2400" dirty="0">
              <a:latin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rPr>
              <a:t>Would expanding the U of MN Moorhead program to include a Master’s degree in social work help fill the gaps in NW MN? </a:t>
            </a:r>
          </a:p>
        </p:txBody>
      </p:sp>
      <p:sp>
        <p:nvSpPr>
          <p:cNvPr id="6" name="Rounded Rectangle 5"/>
          <p:cNvSpPr/>
          <p:nvPr/>
        </p:nvSpPr>
        <p:spPr>
          <a:xfrm>
            <a:off x="304800" y="1470000"/>
            <a:ext cx="17526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a:t>
            </a:r>
            <a:endParaRPr lang="en-US" sz="28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4163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Minnesota planning regions</a:t>
            </a:r>
            <a:endParaRPr lang="en-US" sz="3000" b="1" dirty="0">
              <a:latin typeface="Calibri" panose="020F0502020204030204" pitchFamily="34" charset="0"/>
            </a:endParaRPr>
          </a:p>
        </p:txBody>
      </p:sp>
      <p:pic>
        <p:nvPicPr>
          <p:cNvPr id="18435" name="Picture 2" descr="This is a map of Minnesota, showing the six planning regions that are used in various places in this report. &#10;&#10;The Northwest region includes Kittson, Roseau, Lake of the Woods, Marshall, Pennington, Red Lake, Polk, Beltrami, Norman, Mahnomen, Clearwater, Clay, Becker, Hubbard, Cass, Wilkin, Otter Tail, Wadena, Crow Wing, Traverse, Grant, Douglas, Todd, Morrison, Stevens, and Pope counties. The Northeast region includes Koochiching, Itasca, Aitkin, Saint Louis, Carlton, Lake, and Cook counties. The Central region includes Pine, Chisago, Isanti, Kanabec, Mille Lacs, Benton, Sherburne, Wright, Stearns, Mekker, Kandiyohi, Renville, and McLeod counties. The Twin Cities Metro region includes Carver, Hennepin, Scott, Dakota, Ramsey, Anoka, and Washington counties. The Southeast region includes Rice, Goodhue, Wabasha, Steele, Dodge, Olmsted, Winona, Freeborn, Mower, Fillmore, and Houston counties. Finally, the Southwest region includes Big Stone, Swift, Lac Qui Parle, Chippewa, Yellow Medicine, Lincoln, Lyon, Redwood, Browne, Sibley, Nicollet, Le Sueur, Waseca, Blue Earth, Watonwan, Cottonwood, Murray, Pipestone, Rock, Nobles, Jackson, Martin, and Faribault counties. " title="Minnesota planning regions"/>
          <p:cNvPicPr>
            <a:picLocks noChangeAspect="1" noChangeArrowheads="1"/>
          </p:cNvPicPr>
          <p:nvPr/>
        </p:nvPicPr>
        <p:blipFill>
          <a:blip r:embed="rId3"/>
          <a:srcRect/>
          <a:stretch>
            <a:fillRect/>
          </a:stretch>
        </p:blipFill>
        <p:spPr bwMode="auto">
          <a:xfrm>
            <a:off x="2057401" y="1433845"/>
            <a:ext cx="4572000" cy="504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087469"/>
            <a:ext cx="1600200" cy="646331"/>
          </a:xfrm>
          <a:prstGeom prst="rect">
            <a:avLst/>
          </a:prstGeom>
          <a:noFill/>
          <a:ln>
            <a:solidFill>
              <a:schemeClr val="accent1"/>
            </a:solidFill>
          </a:ln>
        </p:spPr>
        <p:txBody>
          <a:bodyPr wrap="square" rtlCol="0">
            <a:spAutoFit/>
          </a:bodyPr>
          <a:lstStyle/>
          <a:p>
            <a:r>
              <a:rPr lang="en-US" dirty="0" smtClean="0">
                <a:latin typeface="Calibri" panose="020F0502020204030204" pitchFamily="34" charset="0"/>
              </a:rPr>
              <a:t>Population: </a:t>
            </a:r>
          </a:p>
          <a:p>
            <a:r>
              <a:rPr lang="en-US" dirty="0" smtClean="0">
                <a:latin typeface="Calibri" panose="020F0502020204030204" pitchFamily="34" charset="0"/>
              </a:rPr>
              <a:t>557,666 (10%)</a:t>
            </a:r>
            <a:endParaRPr lang="en-US" dirty="0">
              <a:latin typeface="Calibri" panose="020F0502020204030204" pitchFamily="34" charset="0"/>
            </a:endParaRPr>
          </a:p>
        </p:txBody>
      </p:sp>
      <p:cxnSp>
        <p:nvCxnSpPr>
          <p:cNvPr id="5" name="Straight Connector 4"/>
          <p:cNvCxnSpPr>
            <a:stCxn id="3" idx="3"/>
          </p:cNvCxnSpPr>
          <p:nvPr/>
        </p:nvCxnSpPr>
        <p:spPr>
          <a:xfrm>
            <a:off x="1905000" y="3410635"/>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5410200"/>
            <a:ext cx="1600200" cy="369332"/>
          </a:xfrm>
          <a:prstGeom prst="rect">
            <a:avLst/>
          </a:prstGeom>
          <a:noFill/>
          <a:ln>
            <a:solidFill>
              <a:schemeClr val="accent1"/>
            </a:solidFill>
          </a:ln>
        </p:spPr>
        <p:txBody>
          <a:bodyPr wrap="square" rtlCol="0">
            <a:spAutoFit/>
          </a:bodyPr>
          <a:lstStyle/>
          <a:p>
            <a:r>
              <a:rPr lang="en-US" dirty="0" smtClean="0">
                <a:latin typeface="Calibri" panose="020F0502020204030204" pitchFamily="34" charset="0"/>
              </a:rPr>
              <a:t>393,507 (7%)</a:t>
            </a:r>
            <a:endParaRPr lang="en-US" dirty="0">
              <a:latin typeface="Calibri" panose="020F0502020204030204" pitchFamily="34" charset="0"/>
            </a:endParaRPr>
          </a:p>
        </p:txBody>
      </p:sp>
      <p:cxnSp>
        <p:nvCxnSpPr>
          <p:cNvPr id="9" name="Straight Connector 8"/>
          <p:cNvCxnSpPr/>
          <p:nvPr/>
        </p:nvCxnSpPr>
        <p:spPr>
          <a:xfrm flipV="1">
            <a:off x="1981200" y="5562600"/>
            <a:ext cx="685800" cy="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7999" y="2983468"/>
            <a:ext cx="1600200" cy="369332"/>
          </a:xfrm>
          <a:prstGeom prst="rect">
            <a:avLst/>
          </a:prstGeom>
          <a:noFill/>
          <a:ln>
            <a:solidFill>
              <a:schemeClr val="accent1"/>
            </a:solidFill>
          </a:ln>
        </p:spPr>
        <p:txBody>
          <a:bodyPr wrap="square" rtlCol="0">
            <a:spAutoFit/>
          </a:bodyPr>
          <a:lstStyle/>
          <a:p>
            <a:r>
              <a:rPr lang="en-US" dirty="0" smtClean="0">
                <a:latin typeface="Calibri" panose="020F0502020204030204" pitchFamily="34" charset="0"/>
              </a:rPr>
              <a:t>326,373 (6%)</a:t>
            </a:r>
            <a:endParaRPr lang="en-US" dirty="0">
              <a:latin typeface="Calibri" panose="020F0502020204030204" pitchFamily="34" charset="0"/>
            </a:endParaRPr>
          </a:p>
        </p:txBody>
      </p:sp>
      <p:cxnSp>
        <p:nvCxnSpPr>
          <p:cNvPr id="11" name="Straight Connector 10"/>
          <p:cNvCxnSpPr/>
          <p:nvPr/>
        </p:nvCxnSpPr>
        <p:spPr>
          <a:xfrm>
            <a:off x="5791200" y="3197409"/>
            <a:ext cx="1066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81600" y="4038600"/>
            <a:ext cx="11429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9800" y="5149334"/>
            <a:ext cx="1752600" cy="369332"/>
          </a:xfrm>
          <a:prstGeom prst="rect">
            <a:avLst/>
          </a:prstGeom>
          <a:solidFill>
            <a:schemeClr val="bg1">
              <a:lumMod val="75000"/>
            </a:schemeClr>
          </a:solidFill>
          <a:ln>
            <a:solidFill>
              <a:schemeClr val="accent1"/>
            </a:solidFill>
          </a:ln>
        </p:spPr>
        <p:txBody>
          <a:bodyPr wrap="square" rtlCol="0">
            <a:spAutoFit/>
          </a:bodyPr>
          <a:lstStyle/>
          <a:p>
            <a:r>
              <a:rPr lang="en-US" dirty="0" smtClean="0">
                <a:latin typeface="Calibri" panose="020F0502020204030204" pitchFamily="34" charset="0"/>
              </a:rPr>
              <a:t>2,950,885 (54%)</a:t>
            </a:r>
            <a:endParaRPr lang="en-US" dirty="0">
              <a:latin typeface="Calibri" panose="020F0502020204030204" pitchFamily="34" charset="0"/>
            </a:endParaRPr>
          </a:p>
        </p:txBody>
      </p:sp>
      <p:cxnSp>
        <p:nvCxnSpPr>
          <p:cNvPr id="19" name="Straight Connector 18"/>
          <p:cNvCxnSpPr/>
          <p:nvPr/>
        </p:nvCxnSpPr>
        <p:spPr>
          <a:xfrm>
            <a:off x="4876800" y="53340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24600" y="3897868"/>
            <a:ext cx="1600200" cy="369332"/>
          </a:xfrm>
          <a:prstGeom prst="rect">
            <a:avLst/>
          </a:prstGeom>
          <a:solidFill>
            <a:schemeClr val="bg1">
              <a:lumMod val="85000"/>
            </a:schemeClr>
          </a:solidFill>
          <a:ln>
            <a:solidFill>
              <a:schemeClr val="accent1"/>
            </a:solidFill>
          </a:ln>
        </p:spPr>
        <p:txBody>
          <a:bodyPr wrap="square" rtlCol="0">
            <a:spAutoFit/>
          </a:bodyPr>
          <a:lstStyle/>
          <a:p>
            <a:r>
              <a:rPr lang="en-US" dirty="0" smtClean="0">
                <a:latin typeface="Calibri" panose="020F0502020204030204" pitchFamily="34" charset="0"/>
              </a:rPr>
              <a:t>689,638 (13%)</a:t>
            </a:r>
            <a:endParaRPr lang="en-US" dirty="0">
              <a:latin typeface="Calibri" panose="020F0502020204030204" pitchFamily="34" charset="0"/>
            </a:endParaRPr>
          </a:p>
        </p:txBody>
      </p:sp>
      <p:sp>
        <p:nvSpPr>
          <p:cNvPr id="22" name="TextBox 21"/>
          <p:cNvSpPr txBox="1"/>
          <p:nvPr/>
        </p:nvSpPr>
        <p:spPr>
          <a:xfrm>
            <a:off x="6019800" y="6019800"/>
            <a:ext cx="1752600" cy="369332"/>
          </a:xfrm>
          <a:prstGeom prst="rect">
            <a:avLst/>
          </a:prstGeom>
          <a:solidFill>
            <a:srgbClr val="B2B2B2"/>
          </a:solidFill>
          <a:ln>
            <a:solidFill>
              <a:schemeClr val="accent1"/>
            </a:solidFill>
          </a:ln>
        </p:spPr>
        <p:txBody>
          <a:bodyPr wrap="square" rtlCol="0">
            <a:spAutoFit/>
          </a:bodyPr>
          <a:lstStyle/>
          <a:p>
            <a:r>
              <a:rPr lang="en-US" dirty="0" smtClean="0">
                <a:latin typeface="Calibri" panose="020F0502020204030204" pitchFamily="34" charset="0"/>
              </a:rPr>
              <a:t>499,769 (9%)</a:t>
            </a:r>
            <a:endParaRPr lang="en-US" dirty="0">
              <a:latin typeface="Calibri" panose="020F0502020204030204" pitchFamily="34" charset="0"/>
            </a:endParaRPr>
          </a:p>
        </p:txBody>
      </p:sp>
      <p:cxnSp>
        <p:nvCxnSpPr>
          <p:cNvPr id="23" name="Straight Connector 22"/>
          <p:cNvCxnSpPr>
            <a:endCxn id="22" idx="1"/>
          </p:cNvCxnSpPr>
          <p:nvPr/>
        </p:nvCxnSpPr>
        <p:spPr>
          <a:xfrm>
            <a:off x="5791200" y="6204466"/>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6553200"/>
            <a:ext cx="6096000" cy="230832"/>
          </a:xfrm>
          <a:prstGeom prst="rect">
            <a:avLst/>
          </a:prstGeom>
          <a:noFill/>
        </p:spPr>
        <p:txBody>
          <a:bodyPr wrap="square" rtlCol="0">
            <a:spAutoFit/>
          </a:bodyPr>
          <a:lstStyle/>
          <a:p>
            <a:r>
              <a:rPr lang="en-US" sz="900" dirty="0" smtClean="0">
                <a:latin typeface="Calibri" panose="020F0502020204030204" pitchFamily="34" charset="0"/>
              </a:rPr>
              <a:t>Population estimates are from the Minnesota State Demographic Center for 2013. Release date July 15, 2014. </a:t>
            </a:r>
            <a:endParaRPr lang="en-US" sz="900" dirty="0">
              <a:latin typeface="Calibri" panose="020F0502020204030204" pitchFamily="34" charset="0"/>
            </a:endParaRPr>
          </a:p>
        </p:txBody>
      </p:sp>
      <p:sp>
        <p:nvSpPr>
          <p:cNvPr id="4" name="Oval 3"/>
          <p:cNvSpPr/>
          <p:nvPr/>
        </p:nvSpPr>
        <p:spPr>
          <a:xfrm>
            <a:off x="2057402" y="1433845"/>
            <a:ext cx="2438400" cy="35953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957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1412" y="739914"/>
            <a:ext cx="5410199" cy="830997"/>
          </a:xfrm>
          <a:prstGeom prst="rect">
            <a:avLst/>
          </a:prstGeom>
          <a:noFill/>
        </p:spPr>
        <p:txBody>
          <a:bodyPr wrap="square" rtlCol="0">
            <a:spAutoFit/>
          </a:bodyPr>
          <a:lstStyle/>
          <a:p>
            <a:r>
              <a:rPr lang="en-US" sz="2400" i="1" dirty="0" smtClean="0">
                <a:latin typeface="Calibri" panose="020F0502020204030204" pitchFamily="34" charset="0"/>
              </a:rPr>
              <a:t>Are there “enough” mental health providers in NW Minnesota? </a:t>
            </a:r>
          </a:p>
        </p:txBody>
      </p:sp>
      <p:sp>
        <p:nvSpPr>
          <p:cNvPr id="6" name="Rounded Rectangle 5"/>
          <p:cNvSpPr/>
          <p:nvPr/>
        </p:nvSpPr>
        <p:spPr>
          <a:xfrm>
            <a:off x="228600" y="6858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1:</a:t>
            </a:r>
            <a:endParaRPr lang="en-US" sz="2800" b="1" dirty="0">
              <a:solidFill>
                <a:schemeClr val="tx1"/>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8254876"/>
              </p:ext>
            </p:extLst>
          </p:nvPr>
        </p:nvGraphicFramePr>
        <p:xfrm>
          <a:off x="304799" y="3352800"/>
          <a:ext cx="8610600" cy="2245342"/>
        </p:xfrm>
        <a:graphic>
          <a:graphicData uri="http://schemas.openxmlformats.org/drawingml/2006/table">
            <a:tbl>
              <a:tblPr firstRow="1" firstCol="1" bandRow="1">
                <a:tableStyleId>{5C22544A-7EE6-4342-B048-85BDC9FD1C3A}</a:tableStyleId>
              </a:tblPr>
              <a:tblGrid>
                <a:gridCol w="1582306"/>
                <a:gridCol w="1313295"/>
                <a:gridCol w="1219200"/>
                <a:gridCol w="1068278"/>
                <a:gridCol w="1170373"/>
                <a:gridCol w="1086775"/>
                <a:gridCol w="1170373"/>
              </a:tblGrid>
              <a:tr h="892828">
                <a:tc>
                  <a:txBody>
                    <a:bodyPr/>
                    <a:lstStyle/>
                    <a:p>
                      <a:pPr marL="0" marR="0">
                        <a:lnSpc>
                          <a:spcPct val="115000"/>
                        </a:lnSpc>
                        <a:spcBef>
                          <a:spcPts val="0"/>
                        </a:spcBef>
                        <a:spcAft>
                          <a:spcPts val="0"/>
                        </a:spcAft>
                      </a:pPr>
                      <a:r>
                        <a:rPr lang="en-US" sz="1600" dirty="0">
                          <a:effectLst/>
                          <a:latin typeface="Calibri" panose="020F0502020204030204" pitchFamily="34" charset="0"/>
                        </a:rPr>
                        <a:t> </a:t>
                      </a:r>
                    </a:p>
                    <a:p>
                      <a:pPr marL="0" marR="0">
                        <a:lnSpc>
                          <a:spcPct val="115000"/>
                        </a:lnSpc>
                        <a:spcBef>
                          <a:spcPts val="0"/>
                        </a:spcBef>
                        <a:spcAft>
                          <a:spcPts val="0"/>
                        </a:spcAft>
                      </a:pPr>
                      <a:r>
                        <a:rPr lang="en-US" sz="1600" dirty="0">
                          <a:effectLst/>
                          <a:latin typeface="Calibri" panose="020F0502020204030204" pitchFamily="34" charset="0"/>
                        </a:rPr>
                        <a:t>Minnesota Region</a:t>
                      </a:r>
                      <a:endParaRPr lang="en-US" sz="1600"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mn-ea"/>
                          <a:cs typeface="+mn-cs"/>
                        </a:rPr>
                        <a:t>Psychiatrists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Psychologists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Social</a:t>
                      </a:r>
                      <a:r>
                        <a:rPr lang="en-US" sz="1400" b="1" baseline="0" dirty="0" smtClean="0">
                          <a:effectLst/>
                          <a:latin typeface="Calibri" panose="020F0502020204030204" pitchFamily="34" charset="0"/>
                          <a:ea typeface="Calibri"/>
                          <a:cs typeface="Times New Roman"/>
                        </a:rPr>
                        <a:t> Workers*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Marriage and Family Therapists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LPCs and LPCCs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Psychiatric Nurses</a:t>
                      </a:r>
                      <a:endParaRPr lang="en-US" sz="1400" b="1" dirty="0">
                        <a:effectLst/>
                        <a:latin typeface="Calibri" panose="020F0502020204030204" pitchFamily="34" charset="0"/>
                        <a:ea typeface="Calibri"/>
                        <a:cs typeface="Times New Roman"/>
                      </a:endParaRPr>
                    </a:p>
                  </a:txBody>
                  <a:tcPr marL="68580" marR="68580" marT="0" marB="0" anchor="b"/>
                </a:tc>
              </a:tr>
              <a:tr h="478772">
                <a:tc>
                  <a:txBody>
                    <a:bodyPr/>
                    <a:lstStyle/>
                    <a:p>
                      <a:pPr marL="0" marR="0">
                        <a:lnSpc>
                          <a:spcPct val="115000"/>
                        </a:lnSpc>
                        <a:spcBef>
                          <a:spcPts val="100"/>
                        </a:spcBef>
                        <a:spcAft>
                          <a:spcPts val="0"/>
                        </a:spcAft>
                      </a:pPr>
                      <a:r>
                        <a:rPr lang="en-US" sz="1600" b="1" dirty="0">
                          <a:effectLst/>
                          <a:latin typeface="Calibri" panose="020F0502020204030204" pitchFamily="34" charset="0"/>
                        </a:rPr>
                        <a:t>Northwest</a:t>
                      </a:r>
                      <a:endParaRPr lang="en-US" sz="1600" b="1" dirty="0">
                        <a:effectLst/>
                        <a:latin typeface="Calibri" panose="020F0502020204030204" pitchFamily="34" charset="0"/>
                        <a:ea typeface="Calibri"/>
                        <a:cs typeface="Times New Roman"/>
                      </a:endParaRPr>
                    </a:p>
                  </a:txBody>
                  <a:tcPr marL="68580" marR="68580" marT="0" marB="0" anchor="ctr"/>
                </a:tc>
                <a:tc>
                  <a:txBody>
                    <a:bodyPr/>
                    <a:lstStyle/>
                    <a:p>
                      <a:pPr algn="ctr" fontAlgn="b"/>
                      <a:r>
                        <a:rPr lang="en-US" sz="2000" b="1" i="0" u="none" strike="noStrike" dirty="0" smtClean="0">
                          <a:solidFill>
                            <a:schemeClr val="tx1"/>
                          </a:solidFill>
                          <a:effectLst/>
                          <a:latin typeface="Calibri" panose="020F0502020204030204" pitchFamily="34" charset="0"/>
                        </a:rPr>
                        <a:t>32,804 </a:t>
                      </a:r>
                      <a:endParaRPr lang="en-US"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tx1"/>
                          </a:solidFill>
                          <a:effectLst/>
                          <a:latin typeface="Calibri" panose="020F0502020204030204" pitchFamily="34" charset="0"/>
                        </a:rPr>
                        <a:t>3,064 </a:t>
                      </a:r>
                      <a:endParaRPr lang="en-US"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tx1"/>
                          </a:solidFill>
                          <a:effectLst/>
                          <a:latin typeface="Calibri" panose="020F0502020204030204" pitchFamily="34" charset="0"/>
                        </a:rPr>
                        <a:t>7,435</a:t>
                      </a:r>
                      <a:endParaRPr lang="en-US"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tx1"/>
                          </a:solidFill>
                          <a:effectLst/>
                          <a:latin typeface="Calibri" panose="020F0502020204030204" pitchFamily="34" charset="0"/>
                        </a:rPr>
                        <a:t>9,784 </a:t>
                      </a:r>
                      <a:endParaRPr lang="en-US"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tx1"/>
                          </a:solidFill>
                          <a:effectLst/>
                          <a:latin typeface="Calibri" panose="020F0502020204030204" pitchFamily="34" charset="0"/>
                        </a:rPr>
                        <a:t>9,294 </a:t>
                      </a:r>
                      <a:endParaRPr lang="en-US"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tx1"/>
                          </a:solidFill>
                          <a:effectLst/>
                          <a:latin typeface="Calibri" panose="020F0502020204030204" pitchFamily="34" charset="0"/>
                        </a:rPr>
                        <a:t>16,402 </a:t>
                      </a:r>
                      <a:endParaRPr lang="en-US" sz="2000" b="1" i="0" u="none" strike="noStrike" dirty="0">
                        <a:solidFill>
                          <a:schemeClr val="tx1"/>
                        </a:solidFill>
                        <a:effectLst/>
                        <a:latin typeface="Calibri" panose="020F0502020204030204" pitchFamily="34" charset="0"/>
                      </a:endParaRPr>
                    </a:p>
                  </a:txBody>
                  <a:tcPr marL="9525" marR="9525" marT="9525" marB="0" anchor="ctr"/>
                </a:tc>
              </a:tr>
              <a:tr h="474251">
                <a:tc>
                  <a:txBody>
                    <a:bodyPr/>
                    <a:lstStyle/>
                    <a:p>
                      <a:pPr marL="0" marR="0">
                        <a:lnSpc>
                          <a:spcPct val="115000"/>
                        </a:lnSpc>
                        <a:spcBef>
                          <a:spcPts val="100"/>
                        </a:spcBef>
                        <a:spcAft>
                          <a:spcPts val="0"/>
                        </a:spcAft>
                      </a:pPr>
                      <a:r>
                        <a:rPr lang="en-US" sz="1600" dirty="0" err="1" smtClean="0">
                          <a:effectLst/>
                          <a:latin typeface="Calibri" panose="020F0502020204030204" pitchFamily="34" charset="0"/>
                        </a:rPr>
                        <a:t>Mpls</a:t>
                      </a:r>
                      <a:r>
                        <a:rPr lang="en-US" sz="1600" dirty="0" smtClean="0">
                          <a:effectLst/>
                          <a:latin typeface="Calibri" panose="020F0502020204030204" pitchFamily="34" charset="0"/>
                        </a:rPr>
                        <a:t>/St</a:t>
                      </a:r>
                      <a:r>
                        <a:rPr lang="en-US" sz="1600" dirty="0">
                          <a:effectLst/>
                          <a:latin typeface="Calibri" panose="020F0502020204030204" pitchFamily="34" charset="0"/>
                        </a:rPr>
                        <a:t>. Paul</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algn="ctr" fontAlgn="b"/>
                      <a:r>
                        <a:rPr lang="en-US" sz="2000" b="0" i="0" u="none" strike="noStrike" dirty="0" smtClean="0">
                          <a:solidFill>
                            <a:schemeClr val="tx1"/>
                          </a:solidFill>
                          <a:effectLst/>
                          <a:latin typeface="Calibri" panose="020F0502020204030204" pitchFamily="34" charset="0"/>
                        </a:rPr>
                        <a:t>8,756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1,183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3,323</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2,654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4,431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19,287 </a:t>
                      </a:r>
                      <a:endParaRPr lang="en-US" sz="2000" b="0" i="0" u="none" strike="noStrike" dirty="0">
                        <a:solidFill>
                          <a:schemeClr val="tx1"/>
                        </a:solidFill>
                        <a:effectLst/>
                        <a:latin typeface="Calibri" panose="020F0502020204030204" pitchFamily="34" charset="0"/>
                      </a:endParaRPr>
                    </a:p>
                  </a:txBody>
                  <a:tcPr marL="9525" marR="9525" marT="9525" marB="0" anchor="ctr"/>
                </a:tc>
              </a:tr>
              <a:tr h="399491">
                <a:tc>
                  <a:txBody>
                    <a:bodyPr/>
                    <a:lstStyle/>
                    <a:p>
                      <a:pPr marL="0" marR="0">
                        <a:lnSpc>
                          <a:spcPct val="115000"/>
                        </a:lnSpc>
                        <a:spcBef>
                          <a:spcPts val="100"/>
                        </a:spcBef>
                        <a:spcAft>
                          <a:spcPts val="0"/>
                        </a:spcAft>
                      </a:pPr>
                      <a:r>
                        <a:rPr lang="en-US" sz="1600" dirty="0">
                          <a:effectLst/>
                          <a:latin typeface="Calibri" panose="020F0502020204030204" pitchFamily="34" charset="0"/>
                        </a:rPr>
                        <a:t>Statewide</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algn="ctr" fontAlgn="b"/>
                      <a:r>
                        <a:rPr lang="en-US" sz="2000" b="0" i="0" u="none" strike="noStrike" dirty="0" smtClean="0">
                          <a:solidFill>
                            <a:schemeClr val="tx1"/>
                          </a:solidFill>
                          <a:effectLst/>
                          <a:latin typeface="Calibri" panose="020F0502020204030204" pitchFamily="34" charset="0"/>
                        </a:rPr>
                        <a:t>10,901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1,540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3,533</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3,639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5,082 </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2000" b="0" i="0" u="none" strike="noStrike" dirty="0" smtClean="0">
                          <a:solidFill>
                            <a:schemeClr val="tx1"/>
                          </a:solidFill>
                          <a:effectLst/>
                          <a:latin typeface="Calibri" panose="020F0502020204030204" pitchFamily="34" charset="0"/>
                        </a:rPr>
                        <a:t>17,881 </a:t>
                      </a:r>
                      <a:endParaRPr lang="en-US" sz="2000" b="0" i="0" u="none" strike="noStrike" dirty="0">
                        <a:solidFill>
                          <a:schemeClr val="tx1"/>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381000" y="2819400"/>
            <a:ext cx="8305800" cy="381000"/>
          </a:xfrm>
          <a:prstGeom prst="rect">
            <a:avLst/>
          </a:prstGeom>
          <a:noFill/>
        </p:spPr>
        <p:txBody>
          <a:bodyPr wrap="square" rtlCol="0">
            <a:spAutoFit/>
          </a:bodyPr>
          <a:lstStyle/>
          <a:p>
            <a:pPr algn="ctr"/>
            <a:r>
              <a:rPr lang="en-US" b="1" dirty="0" smtClean="0">
                <a:latin typeface="Calibri" panose="020F0502020204030204" pitchFamily="34" charset="0"/>
              </a:rPr>
              <a:t>Number of Residents Per every Provider</a:t>
            </a:r>
            <a:endParaRPr lang="en-US" b="1" dirty="0">
              <a:latin typeface="Calibri" panose="020F0502020204030204" pitchFamily="34" charset="0"/>
            </a:endParaRPr>
          </a:p>
        </p:txBody>
      </p:sp>
      <p:sp>
        <p:nvSpPr>
          <p:cNvPr id="4" name="TextBox 3"/>
          <p:cNvSpPr txBox="1"/>
          <p:nvPr/>
        </p:nvSpPr>
        <p:spPr>
          <a:xfrm>
            <a:off x="381000" y="5867400"/>
            <a:ext cx="7467600" cy="584775"/>
          </a:xfrm>
          <a:prstGeom prst="rect">
            <a:avLst/>
          </a:prstGeom>
          <a:noFill/>
        </p:spPr>
        <p:txBody>
          <a:bodyPr wrap="square" rtlCol="0">
            <a:spAutoFit/>
          </a:bodyPr>
          <a:lstStyle/>
          <a:p>
            <a:r>
              <a:rPr lang="en-US" sz="1600" dirty="0" smtClean="0">
                <a:latin typeface="Calibri" panose="020F0502020204030204" pitchFamily="34" charset="0"/>
              </a:rPr>
              <a:t>*LICSWs who provide mental/behavioral health services ONLY.</a:t>
            </a:r>
          </a:p>
          <a:p>
            <a:r>
              <a:rPr lang="en-US" sz="1600" dirty="0" smtClean="0">
                <a:latin typeface="Calibri" panose="020F0502020204030204" pitchFamily="34" charset="0"/>
              </a:rPr>
              <a:t>Source: Healthcare Licensing Boards and Minnesota Population data</a:t>
            </a:r>
            <a:endParaRPr lang="en-US" sz="1600" dirty="0">
              <a:latin typeface="Calibri" panose="020F0502020204030204" pitchFamily="34" charset="0"/>
            </a:endParaRPr>
          </a:p>
        </p:txBody>
      </p:sp>
      <p:sp>
        <p:nvSpPr>
          <p:cNvPr id="9" name="TextBox 8"/>
          <p:cNvSpPr txBox="1"/>
          <p:nvPr/>
        </p:nvSpPr>
        <p:spPr>
          <a:xfrm>
            <a:off x="1714500" y="2035314"/>
            <a:ext cx="5562600" cy="707886"/>
          </a:xfrm>
          <a:prstGeom prst="rect">
            <a:avLst/>
          </a:prstGeom>
          <a:noFill/>
        </p:spPr>
        <p:txBody>
          <a:bodyPr wrap="square" rtlCol="0">
            <a:spAutoFit/>
          </a:bodyPr>
          <a:lstStyle/>
          <a:p>
            <a:pPr algn="ctr"/>
            <a:r>
              <a:rPr lang="en-US" sz="4000" dirty="0" smtClean="0">
                <a:latin typeface="Calibri" panose="020F0502020204030204" pitchFamily="34" charset="0"/>
              </a:rPr>
              <a:t>COUNTS</a:t>
            </a:r>
            <a:endParaRPr lang="en-US" sz="4000" dirty="0">
              <a:latin typeface="Calibri" panose="020F0502020204030204" pitchFamily="34" charset="0"/>
            </a:endParaRPr>
          </a:p>
        </p:txBody>
      </p:sp>
    </p:spTree>
    <p:extLst>
      <p:ext uri="{BB962C8B-B14F-4D97-AF65-F5344CB8AC3E}">
        <p14:creationId xmlns:p14="http://schemas.microsoft.com/office/powerpoint/2010/main" val="3171149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2768" y="6858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1:</a:t>
            </a:r>
            <a:endParaRPr lang="en-US" sz="2800" b="1" dirty="0">
              <a:solidFill>
                <a:schemeClr val="tx1"/>
              </a:solidFill>
              <a:latin typeface="Calibri" panose="020F0502020204030204" pitchFamily="34" charset="0"/>
            </a:endParaRPr>
          </a:p>
        </p:txBody>
      </p:sp>
      <p:sp>
        <p:nvSpPr>
          <p:cNvPr id="3" name="TextBox 2"/>
          <p:cNvSpPr txBox="1"/>
          <p:nvPr/>
        </p:nvSpPr>
        <p:spPr>
          <a:xfrm>
            <a:off x="381000" y="2971800"/>
            <a:ext cx="8305800" cy="381000"/>
          </a:xfrm>
          <a:prstGeom prst="rect">
            <a:avLst/>
          </a:prstGeom>
          <a:noFill/>
        </p:spPr>
        <p:txBody>
          <a:bodyPr wrap="square" rtlCol="0">
            <a:spAutoFit/>
          </a:bodyPr>
          <a:lstStyle/>
          <a:p>
            <a:pPr algn="ctr"/>
            <a:r>
              <a:rPr lang="en-US" b="1" dirty="0" smtClean="0">
                <a:latin typeface="Calibri" panose="020F0502020204030204" pitchFamily="34" charset="0"/>
              </a:rPr>
              <a:t>“Occupations In Demand” Indicator, 2014, Northwest Minnesota </a:t>
            </a:r>
            <a:endParaRPr lang="en-US" b="1" dirty="0">
              <a:latin typeface="Calibri" panose="020F0502020204030204" pitchFamily="34" charset="0"/>
            </a:endParaRPr>
          </a:p>
        </p:txBody>
      </p:sp>
      <p:sp>
        <p:nvSpPr>
          <p:cNvPr id="4" name="TextBox 3"/>
          <p:cNvSpPr txBox="1"/>
          <p:nvPr/>
        </p:nvSpPr>
        <p:spPr>
          <a:xfrm>
            <a:off x="457200" y="6443246"/>
            <a:ext cx="7467600" cy="338554"/>
          </a:xfrm>
          <a:prstGeom prst="rect">
            <a:avLst/>
          </a:prstGeom>
          <a:noFill/>
        </p:spPr>
        <p:txBody>
          <a:bodyPr wrap="square" rtlCol="0">
            <a:spAutoFit/>
          </a:bodyPr>
          <a:lstStyle/>
          <a:p>
            <a:r>
              <a:rPr lang="en-US" sz="1600" dirty="0" smtClean="0">
                <a:latin typeface="Calibri" panose="020F0502020204030204" pitchFamily="34" charset="0"/>
              </a:rPr>
              <a:t>Source: DEED, Occupations In Demand</a:t>
            </a:r>
            <a:endParaRPr lang="en-US" sz="1600" dirty="0">
              <a:latin typeface="Calibri" panose="020F0502020204030204" pitchFamily="34" charset="0"/>
            </a:endParaRPr>
          </a:p>
        </p:txBody>
      </p:sp>
      <p:sp>
        <p:nvSpPr>
          <p:cNvPr id="7" name="Rounded Rectangle 6"/>
          <p:cNvSpPr/>
          <p:nvPr/>
        </p:nvSpPr>
        <p:spPr>
          <a:xfrm>
            <a:off x="457200" y="3352800"/>
            <a:ext cx="8077200" cy="30142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p>
          <a:p>
            <a:pPr>
              <a:lnSpc>
                <a:spcPct val="150000"/>
              </a:lnSpc>
            </a:pPr>
            <a:r>
              <a:rPr lang="en-US" dirty="0" smtClean="0">
                <a:latin typeface="Calibri" panose="020F0502020204030204" pitchFamily="34" charset="0"/>
              </a:rPr>
              <a:t>Mental Health Counselors:</a:t>
            </a:r>
          </a:p>
          <a:p>
            <a:pPr>
              <a:lnSpc>
                <a:spcPct val="150000"/>
              </a:lnSpc>
            </a:pPr>
            <a:r>
              <a:rPr lang="en-US" dirty="0" smtClean="0">
                <a:latin typeface="Calibri" panose="020F0502020204030204" pitchFamily="34" charset="0"/>
              </a:rPr>
              <a:t>Substance Abuse and Behavioral Disorder Counselors:</a:t>
            </a:r>
          </a:p>
          <a:p>
            <a:pPr>
              <a:lnSpc>
                <a:spcPct val="150000"/>
              </a:lnSpc>
            </a:pPr>
            <a:r>
              <a:rPr lang="en-US" dirty="0" smtClean="0">
                <a:latin typeface="Calibri" panose="020F0502020204030204" pitchFamily="34" charset="0"/>
              </a:rPr>
              <a:t>Child, Family, and School Social Workers:</a:t>
            </a:r>
          </a:p>
          <a:p>
            <a:pPr>
              <a:lnSpc>
                <a:spcPct val="150000"/>
              </a:lnSpc>
            </a:pPr>
            <a:r>
              <a:rPr lang="en-US" dirty="0" smtClean="0">
                <a:latin typeface="Calibri" panose="020F0502020204030204" pitchFamily="34" charset="0"/>
              </a:rPr>
              <a:t>Mental Health and Substance Abuse Social Workers:</a:t>
            </a:r>
          </a:p>
          <a:p>
            <a:pPr>
              <a:lnSpc>
                <a:spcPct val="150000"/>
              </a:lnSpc>
            </a:pPr>
            <a:r>
              <a:rPr lang="en-US" dirty="0" smtClean="0">
                <a:latin typeface="Calibri" panose="020F0502020204030204" pitchFamily="34" charset="0"/>
              </a:rPr>
              <a:t>Healthcare Social Workers:</a:t>
            </a:r>
          </a:p>
          <a:p>
            <a:pPr>
              <a:lnSpc>
                <a:spcPct val="150000"/>
              </a:lnSpc>
            </a:pPr>
            <a:r>
              <a:rPr lang="en-US" dirty="0" smtClean="0">
                <a:latin typeface="Calibri" panose="020F0502020204030204" pitchFamily="34" charset="0"/>
              </a:rPr>
              <a:t>Clinical, Counseling, and School Psychologists:</a:t>
            </a:r>
          </a:p>
          <a:p>
            <a:endParaRPr lang="en-US" dirty="0" smtClean="0"/>
          </a:p>
          <a:p>
            <a:r>
              <a:rPr lang="en-US" dirty="0" smtClean="0"/>
              <a:t> </a:t>
            </a:r>
            <a:endParaRPr lang="en-US" dirty="0"/>
          </a:p>
        </p:txBody>
      </p:sp>
      <p:grpSp>
        <p:nvGrpSpPr>
          <p:cNvPr id="19" name="Group 18"/>
          <p:cNvGrpSpPr/>
          <p:nvPr/>
        </p:nvGrpSpPr>
        <p:grpSpPr>
          <a:xfrm>
            <a:off x="5791200" y="4038600"/>
            <a:ext cx="1143000" cy="166500"/>
            <a:chOff x="3428998" y="4267158"/>
            <a:chExt cx="1828802" cy="304842"/>
          </a:xfrm>
        </p:grpSpPr>
        <p:sp>
          <p:nvSpPr>
            <p:cNvPr id="9" name="5-Point Star 8"/>
            <p:cNvSpPr/>
            <p:nvPr/>
          </p:nvSpPr>
          <p:spPr>
            <a:xfrm>
              <a:off x="3428998" y="4267158"/>
              <a:ext cx="304800" cy="3047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810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191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572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953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572000" y="4462046"/>
            <a:ext cx="1005840" cy="161770"/>
            <a:chOff x="3429000" y="4267200"/>
            <a:chExt cx="1828800" cy="304800"/>
          </a:xfrm>
        </p:grpSpPr>
        <p:sp>
          <p:nvSpPr>
            <p:cNvPr id="21" name="5-Point Star 20"/>
            <p:cNvSpPr/>
            <p:nvPr/>
          </p:nvSpPr>
          <p:spPr>
            <a:xfrm>
              <a:off x="3429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3810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4191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4572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953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276600" y="3657605"/>
            <a:ext cx="914400" cy="160934"/>
            <a:chOff x="3505200" y="3581400"/>
            <a:chExt cx="1266825" cy="228600"/>
          </a:xfrm>
        </p:grpSpPr>
        <p:sp>
          <p:nvSpPr>
            <p:cNvPr id="39" name="5-Point Star 38"/>
            <p:cNvSpPr/>
            <p:nvPr/>
          </p:nvSpPr>
          <p:spPr>
            <a:xfrm>
              <a:off x="3505200"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3838575"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4171950"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4505325"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074920" y="5718810"/>
            <a:ext cx="594360" cy="148590"/>
            <a:chOff x="5543550" y="5638800"/>
            <a:chExt cx="933450" cy="228600"/>
          </a:xfrm>
        </p:grpSpPr>
        <p:sp>
          <p:nvSpPr>
            <p:cNvPr id="43" name="5-Point Star 42"/>
            <p:cNvSpPr/>
            <p:nvPr/>
          </p:nvSpPr>
          <p:spPr>
            <a:xfrm>
              <a:off x="5543550" y="56388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5876925" y="56388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6210300" y="56388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623560" y="4876800"/>
            <a:ext cx="1005840" cy="128016"/>
            <a:chOff x="3429000" y="4267200"/>
            <a:chExt cx="1828800" cy="304800"/>
          </a:xfrm>
        </p:grpSpPr>
        <p:sp>
          <p:nvSpPr>
            <p:cNvPr id="50" name="5-Point Star 49"/>
            <p:cNvSpPr/>
            <p:nvPr/>
          </p:nvSpPr>
          <p:spPr>
            <a:xfrm>
              <a:off x="3429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3810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191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4572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4953000" y="4267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276600" y="5257800"/>
            <a:ext cx="914400" cy="160934"/>
            <a:chOff x="3505200" y="3581400"/>
            <a:chExt cx="1266825" cy="228600"/>
          </a:xfrm>
        </p:grpSpPr>
        <p:sp>
          <p:nvSpPr>
            <p:cNvPr id="56" name="5-Point Star 55"/>
            <p:cNvSpPr/>
            <p:nvPr/>
          </p:nvSpPr>
          <p:spPr>
            <a:xfrm>
              <a:off x="3505200"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838575"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4171950"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4505325" y="3581400"/>
              <a:ext cx="2667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3505199" y="685800"/>
            <a:ext cx="5410199" cy="830997"/>
          </a:xfrm>
          <a:prstGeom prst="rect">
            <a:avLst/>
          </a:prstGeom>
          <a:noFill/>
        </p:spPr>
        <p:txBody>
          <a:bodyPr wrap="square" rtlCol="0">
            <a:spAutoFit/>
          </a:bodyPr>
          <a:lstStyle/>
          <a:p>
            <a:r>
              <a:rPr lang="en-US" sz="2400" i="1" dirty="0" smtClean="0">
                <a:latin typeface="Calibri" panose="020F0502020204030204" pitchFamily="34" charset="0"/>
              </a:rPr>
              <a:t>Are there “enough” mental health providers in NW Minnesota? </a:t>
            </a:r>
          </a:p>
        </p:txBody>
      </p:sp>
      <p:sp>
        <p:nvSpPr>
          <p:cNvPr id="8" name="TextBox 7"/>
          <p:cNvSpPr txBox="1"/>
          <p:nvPr/>
        </p:nvSpPr>
        <p:spPr>
          <a:xfrm>
            <a:off x="1295400" y="1981200"/>
            <a:ext cx="6248400" cy="707886"/>
          </a:xfrm>
          <a:prstGeom prst="rect">
            <a:avLst/>
          </a:prstGeom>
          <a:noFill/>
        </p:spPr>
        <p:txBody>
          <a:bodyPr wrap="square" rtlCol="0">
            <a:spAutoFit/>
          </a:bodyPr>
          <a:lstStyle/>
          <a:p>
            <a:pPr algn="ctr"/>
            <a:r>
              <a:rPr lang="en-US" sz="4000" dirty="0" smtClean="0">
                <a:latin typeface="Calibri" panose="020F0502020204030204" pitchFamily="34" charset="0"/>
              </a:rPr>
              <a:t>MARKET DEMAND</a:t>
            </a:r>
            <a:endParaRPr lang="en-US" sz="4000" dirty="0">
              <a:latin typeface="Calibri" panose="020F0502020204030204" pitchFamily="34" charset="0"/>
            </a:endParaRPr>
          </a:p>
        </p:txBody>
      </p:sp>
    </p:spTree>
    <p:extLst>
      <p:ext uri="{BB962C8B-B14F-4D97-AF65-F5344CB8AC3E}">
        <p14:creationId xmlns:p14="http://schemas.microsoft.com/office/powerpoint/2010/main" val="2697005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199" y="663714"/>
            <a:ext cx="5410199" cy="830997"/>
          </a:xfrm>
          <a:prstGeom prst="rect">
            <a:avLst/>
          </a:prstGeom>
          <a:noFill/>
        </p:spPr>
        <p:txBody>
          <a:bodyPr wrap="square" rtlCol="0">
            <a:spAutoFit/>
          </a:bodyPr>
          <a:lstStyle/>
          <a:p>
            <a:r>
              <a:rPr lang="en-US" sz="2400" i="1" dirty="0" smtClean="0">
                <a:latin typeface="Calibri" panose="020F0502020204030204" pitchFamily="34" charset="0"/>
              </a:rPr>
              <a:t>Are mental health providers in Northwest MN diverse enough? </a:t>
            </a:r>
          </a:p>
        </p:txBody>
      </p:sp>
      <p:sp>
        <p:nvSpPr>
          <p:cNvPr id="6" name="Rounded Rectangle 5"/>
          <p:cNvSpPr/>
          <p:nvPr/>
        </p:nvSpPr>
        <p:spPr>
          <a:xfrm>
            <a:off x="292768" y="6096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2:</a:t>
            </a:r>
            <a:endParaRPr lang="en-US" sz="2800" b="1" dirty="0">
              <a:solidFill>
                <a:schemeClr val="tx1"/>
              </a:solidFill>
              <a:latin typeface="Calibri" panose="020F0502020204030204" pitchFamily="34" charset="0"/>
            </a:endParaRPr>
          </a:p>
        </p:txBody>
      </p:sp>
      <p:sp>
        <p:nvSpPr>
          <p:cNvPr id="3" name="TextBox 2"/>
          <p:cNvSpPr txBox="1"/>
          <p:nvPr/>
        </p:nvSpPr>
        <p:spPr>
          <a:xfrm>
            <a:off x="381000" y="2819400"/>
            <a:ext cx="8305800" cy="381000"/>
          </a:xfrm>
          <a:prstGeom prst="rect">
            <a:avLst/>
          </a:prstGeom>
          <a:noFill/>
        </p:spPr>
        <p:txBody>
          <a:bodyPr wrap="square" rtlCol="0">
            <a:spAutoFit/>
          </a:bodyPr>
          <a:lstStyle/>
          <a:p>
            <a:pPr algn="ctr"/>
            <a:r>
              <a:rPr lang="en-US" b="1" dirty="0" smtClean="0">
                <a:latin typeface="Calibri" panose="020F0502020204030204" pitchFamily="34" charset="0"/>
              </a:rPr>
              <a:t>Race of Mental Health Providers in Northwest Minnesota</a:t>
            </a:r>
            <a:endParaRPr lang="en-US" b="1" dirty="0">
              <a:latin typeface="Calibri" panose="020F0502020204030204" pitchFamily="34"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2122942723"/>
              </p:ext>
            </p:extLst>
          </p:nvPr>
        </p:nvGraphicFramePr>
        <p:xfrm>
          <a:off x="304800" y="3276600"/>
          <a:ext cx="8610600" cy="2857159"/>
        </p:xfrm>
        <a:graphic>
          <a:graphicData uri="http://schemas.openxmlformats.org/drawingml/2006/table">
            <a:tbl>
              <a:tblPr firstRow="1" firstCol="1" bandRow="1">
                <a:tableStyleId>{5C22544A-7EE6-4342-B048-85BDC9FD1C3A}</a:tableStyleId>
              </a:tblPr>
              <a:tblGrid>
                <a:gridCol w="1582306"/>
                <a:gridCol w="1313295"/>
                <a:gridCol w="1219200"/>
                <a:gridCol w="1068278"/>
                <a:gridCol w="1170373"/>
                <a:gridCol w="1086775"/>
                <a:gridCol w="1170373"/>
              </a:tblGrid>
              <a:tr h="847884">
                <a:tc>
                  <a:txBody>
                    <a:bodyPr/>
                    <a:lstStyle/>
                    <a:p>
                      <a:pPr marL="0" marR="0">
                        <a:lnSpc>
                          <a:spcPct val="115000"/>
                        </a:lnSpc>
                        <a:spcBef>
                          <a:spcPts val="0"/>
                        </a:spcBef>
                        <a:spcAft>
                          <a:spcPts val="0"/>
                        </a:spcAft>
                      </a:pPr>
                      <a:r>
                        <a:rPr lang="en-US" sz="1600" dirty="0">
                          <a:effectLst/>
                          <a:latin typeface="Calibri" panose="020F0502020204030204" pitchFamily="34" charset="0"/>
                        </a:rPr>
                        <a:t> </a:t>
                      </a:r>
                    </a:p>
                    <a:p>
                      <a:pPr marL="0" marR="0">
                        <a:lnSpc>
                          <a:spcPct val="115000"/>
                        </a:lnSpc>
                        <a:spcBef>
                          <a:spcPts val="0"/>
                        </a:spcBef>
                        <a:spcAft>
                          <a:spcPts val="0"/>
                        </a:spcAft>
                      </a:pPr>
                      <a:r>
                        <a:rPr lang="en-US" sz="1600" dirty="0" smtClean="0">
                          <a:effectLst/>
                          <a:latin typeface="Calibri" panose="020F0502020204030204" pitchFamily="34" charset="0"/>
                        </a:rPr>
                        <a:t>Race</a:t>
                      </a:r>
                      <a:endParaRPr lang="en-US" sz="1600"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mn-ea"/>
                          <a:cs typeface="+mn-cs"/>
                        </a:rPr>
                        <a:t>Psychiatrists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Psychologists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Social</a:t>
                      </a:r>
                      <a:r>
                        <a:rPr lang="en-US" sz="1400" b="1" baseline="0" dirty="0" smtClean="0">
                          <a:effectLst/>
                          <a:latin typeface="Calibri" panose="020F0502020204030204" pitchFamily="34" charset="0"/>
                          <a:ea typeface="Calibri"/>
                          <a:cs typeface="Times New Roman"/>
                        </a:rPr>
                        <a:t> Workers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Marriage and Family Therapists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LPCs and LPCCs</a:t>
                      </a:r>
                      <a:endParaRPr lang="en-US" sz="1400" b="1" dirty="0">
                        <a:effectLst/>
                        <a:latin typeface="Calibri" panose="020F0502020204030204"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1400" b="1" dirty="0" smtClean="0">
                          <a:effectLst/>
                          <a:latin typeface="Calibri" panose="020F0502020204030204" pitchFamily="34" charset="0"/>
                          <a:ea typeface="Calibri"/>
                          <a:cs typeface="Times New Roman"/>
                        </a:rPr>
                        <a:t>Psychiatric Nurses</a:t>
                      </a:r>
                      <a:endParaRPr lang="en-US" sz="1400" b="1" dirty="0">
                        <a:effectLst/>
                        <a:latin typeface="Calibri" panose="020F0502020204030204" pitchFamily="34" charset="0"/>
                        <a:ea typeface="Calibri"/>
                        <a:cs typeface="Times New Roman"/>
                      </a:endParaRPr>
                    </a:p>
                  </a:txBody>
                  <a:tcPr marL="68580" marR="68580" marT="0" marB="0" anchor="b"/>
                </a:tc>
              </a:tr>
              <a:tr h="347573">
                <a:tc>
                  <a:txBody>
                    <a:bodyPr/>
                    <a:lstStyle/>
                    <a:p>
                      <a:pPr marL="0" marR="0">
                        <a:lnSpc>
                          <a:spcPct val="115000"/>
                        </a:lnSpc>
                        <a:spcBef>
                          <a:spcPts val="100"/>
                        </a:spcBef>
                        <a:spcAft>
                          <a:spcPts val="0"/>
                        </a:spcAft>
                      </a:pPr>
                      <a:r>
                        <a:rPr lang="en-US" sz="1600" b="1" dirty="0" smtClean="0">
                          <a:effectLst/>
                          <a:latin typeface="Calibri" panose="020F0502020204030204" pitchFamily="34" charset="0"/>
                          <a:ea typeface="Calibri"/>
                          <a:cs typeface="Times New Roman"/>
                        </a:rPr>
                        <a:t>American Indian</a:t>
                      </a:r>
                      <a:endParaRPr lang="en-US" sz="1600" b="1"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rowSpan="7">
                  <a:txBody>
                    <a:bodyPr/>
                    <a:lstStyle/>
                    <a:p>
                      <a:pPr algn="ctr" fontAlgn="b"/>
                      <a:r>
                        <a:rPr lang="en-US" sz="2000" b="1" i="0" u="none" strike="noStrike" dirty="0" smtClean="0">
                          <a:solidFill>
                            <a:schemeClr val="tx1"/>
                          </a:solidFill>
                          <a:effectLst/>
                          <a:latin typeface="Calibri" panose="020F0502020204030204" pitchFamily="34" charset="0"/>
                        </a:rPr>
                        <a:t>No data available</a:t>
                      </a:r>
                      <a:endParaRPr lang="en-US" sz="2000" b="1" i="0" u="none" strike="noStrike" dirty="0">
                        <a:solidFill>
                          <a:schemeClr val="tx1"/>
                        </a:solidFill>
                        <a:effectLst/>
                        <a:latin typeface="Calibri" panose="020F0502020204030204" pitchFamily="34" charset="0"/>
                      </a:endParaRPr>
                    </a:p>
                  </a:txBody>
                  <a:tcPr marL="9525" marR="9525" marT="9525" marB="0" anchor="ctr">
                    <a:noFill/>
                  </a:tcPr>
                </a:tc>
                <a:tc rowSpan="2">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rowSpan="2">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rowSpan="7">
                  <a:txBody>
                    <a:bodyPr/>
                    <a:lstStyle/>
                    <a:p>
                      <a:pPr algn="ctr" fontAlgn="b"/>
                      <a:r>
                        <a:rPr lang="en-US" sz="2000" b="1" i="0" u="none" strike="noStrike" dirty="0" smtClean="0">
                          <a:solidFill>
                            <a:schemeClr val="tx1"/>
                          </a:solidFill>
                          <a:effectLst/>
                          <a:latin typeface="Calibri" panose="020F0502020204030204" pitchFamily="34" charset="0"/>
                        </a:rPr>
                        <a:t>No data available</a:t>
                      </a:r>
                      <a:endParaRPr lang="en-US" sz="2000" b="1" i="0" u="none" strike="noStrike" dirty="0">
                        <a:solidFill>
                          <a:schemeClr val="tx1"/>
                        </a:solidFill>
                        <a:effectLst/>
                        <a:latin typeface="Calibri" panose="020F0502020204030204" pitchFamily="34" charset="0"/>
                      </a:endParaRPr>
                    </a:p>
                  </a:txBody>
                  <a:tcPr marL="9525" marR="9525" marT="9525" marB="0" anchor="ctr">
                    <a:noFill/>
                  </a:tcPr>
                </a:tc>
                <a:tc rowSpan="2">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0">
                <a:tc rowSpan="2">
                  <a:txBody>
                    <a:bodyPr/>
                    <a:lstStyle/>
                    <a:p>
                      <a:pPr marL="0" marR="0">
                        <a:lnSpc>
                          <a:spcPct val="115000"/>
                        </a:lnSpc>
                        <a:spcBef>
                          <a:spcPts val="100"/>
                        </a:spcBef>
                        <a:spcAft>
                          <a:spcPts val="0"/>
                        </a:spcAft>
                      </a:pPr>
                      <a:r>
                        <a:rPr lang="en-US" sz="1600" dirty="0" smtClean="0">
                          <a:effectLst/>
                          <a:latin typeface="Calibri" panose="020F0502020204030204" pitchFamily="34" charset="0"/>
                          <a:ea typeface="Calibri"/>
                          <a:cs typeface="Times New Roman"/>
                        </a:rPr>
                        <a:t>Asian</a:t>
                      </a:r>
                      <a:endParaRPr lang="en-US" sz="1600" dirty="0">
                        <a:effectLst/>
                        <a:latin typeface="Calibri" panose="020F0502020204030204" pitchFamily="34" charset="0"/>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7700">
                <a:tc vMerge="1">
                  <a:txBody>
                    <a:bodyPr/>
                    <a:lstStyle/>
                    <a:p>
                      <a:pPr marL="0" marR="0">
                        <a:lnSpc>
                          <a:spcPct val="115000"/>
                        </a:lnSpc>
                        <a:spcBef>
                          <a:spcPts val="100"/>
                        </a:spcBef>
                        <a:spcAft>
                          <a:spcPts val="0"/>
                        </a:spcAft>
                      </a:pPr>
                      <a:endParaRPr lang="en-US" sz="1600" dirty="0">
                        <a:effectLst/>
                        <a:latin typeface="Calibri" panose="020F0502020204030204" pitchFamily="34" charset="0"/>
                        <a:ea typeface="Calibri"/>
                        <a:cs typeface="Times New Roman"/>
                      </a:endParaRPr>
                    </a:p>
                  </a:txBody>
                  <a:tcPr marL="68580" marR="68580" marT="0" marB="0" anchor="ctr"/>
                </a:tc>
                <a:tc vMerge="1">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361821">
                <a:tc>
                  <a:txBody>
                    <a:bodyPr/>
                    <a:lstStyle/>
                    <a:p>
                      <a:pPr marL="0" marR="0">
                        <a:lnSpc>
                          <a:spcPct val="115000"/>
                        </a:lnSpc>
                        <a:spcBef>
                          <a:spcPts val="100"/>
                        </a:spcBef>
                        <a:spcAft>
                          <a:spcPts val="0"/>
                        </a:spcAft>
                      </a:pPr>
                      <a:r>
                        <a:rPr lang="en-US" sz="1600" dirty="0" smtClean="0">
                          <a:effectLst/>
                          <a:latin typeface="Calibri" panose="020F0502020204030204" pitchFamily="34" charset="0"/>
                          <a:ea typeface="Calibri"/>
                          <a:cs typeface="Times New Roman"/>
                        </a:rPr>
                        <a:t>Black</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66301">
                <a:tc>
                  <a:txBody>
                    <a:bodyPr/>
                    <a:lstStyle/>
                    <a:p>
                      <a:pPr marL="0" marR="0">
                        <a:lnSpc>
                          <a:spcPct val="115000"/>
                        </a:lnSpc>
                        <a:spcBef>
                          <a:spcPts val="100"/>
                        </a:spcBef>
                        <a:spcAft>
                          <a:spcPts val="0"/>
                        </a:spcAft>
                      </a:pPr>
                      <a:r>
                        <a:rPr lang="en-US" sz="1600" dirty="0" smtClean="0">
                          <a:effectLst/>
                          <a:latin typeface="Calibri" panose="020F0502020204030204" pitchFamily="34" charset="0"/>
                          <a:ea typeface="Calibri"/>
                          <a:cs typeface="Times New Roman"/>
                        </a:rPr>
                        <a:t>White</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89792">
                <a:tc>
                  <a:txBody>
                    <a:bodyPr/>
                    <a:lstStyle/>
                    <a:p>
                      <a:pPr marL="0" marR="0">
                        <a:lnSpc>
                          <a:spcPct val="115000"/>
                        </a:lnSpc>
                        <a:spcBef>
                          <a:spcPts val="100"/>
                        </a:spcBef>
                        <a:spcAft>
                          <a:spcPts val="0"/>
                        </a:spcAft>
                      </a:pPr>
                      <a:r>
                        <a:rPr lang="en-US" sz="1600" dirty="0" smtClean="0">
                          <a:effectLst/>
                          <a:latin typeface="Calibri" panose="020F0502020204030204" pitchFamily="34" charset="0"/>
                          <a:ea typeface="Calibri"/>
                          <a:cs typeface="Times New Roman"/>
                        </a:rPr>
                        <a:t>Other</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342929">
                <a:tc>
                  <a:txBody>
                    <a:bodyPr/>
                    <a:lstStyle/>
                    <a:p>
                      <a:pPr marL="0" marR="0">
                        <a:lnSpc>
                          <a:spcPct val="115000"/>
                        </a:lnSpc>
                        <a:spcBef>
                          <a:spcPts val="100"/>
                        </a:spcBef>
                        <a:spcAft>
                          <a:spcPts val="0"/>
                        </a:spcAft>
                      </a:pPr>
                      <a:r>
                        <a:rPr lang="en-US" sz="1600" dirty="0" smtClean="0">
                          <a:effectLst/>
                          <a:latin typeface="Calibri" panose="020F0502020204030204" pitchFamily="34" charset="0"/>
                          <a:ea typeface="Calibri"/>
                          <a:cs typeface="Times New Roman"/>
                        </a:rPr>
                        <a:t>Multi-racial</a:t>
                      </a:r>
                      <a:endParaRPr lang="en-US" sz="16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bl>
          </a:graphicData>
        </a:graphic>
      </p:graphicFrame>
      <p:sp>
        <p:nvSpPr>
          <p:cNvPr id="8" name="TextBox 7"/>
          <p:cNvSpPr txBox="1"/>
          <p:nvPr/>
        </p:nvSpPr>
        <p:spPr>
          <a:xfrm>
            <a:off x="292768" y="6324600"/>
            <a:ext cx="5269832" cy="338554"/>
          </a:xfrm>
          <a:prstGeom prst="rect">
            <a:avLst/>
          </a:prstGeom>
          <a:noFill/>
        </p:spPr>
        <p:txBody>
          <a:bodyPr wrap="square" rtlCol="0">
            <a:spAutoFit/>
          </a:bodyPr>
          <a:lstStyle/>
          <a:p>
            <a:r>
              <a:rPr lang="en-US" sz="1600" dirty="0" smtClean="0">
                <a:latin typeface="Calibri" panose="020F0502020204030204" pitchFamily="34" charset="0"/>
              </a:rPr>
              <a:t>Source: MDH Workforce Survey, multiple years</a:t>
            </a:r>
            <a:endParaRPr lang="en-US" sz="1600" dirty="0">
              <a:latin typeface="Calibri" panose="020F0502020204030204" pitchFamily="34" charset="0"/>
            </a:endParaRPr>
          </a:p>
        </p:txBody>
      </p:sp>
      <p:sp>
        <p:nvSpPr>
          <p:cNvPr id="7" name="TextBox 6"/>
          <p:cNvSpPr txBox="1"/>
          <p:nvPr/>
        </p:nvSpPr>
        <p:spPr>
          <a:xfrm>
            <a:off x="2362200" y="2057400"/>
            <a:ext cx="4343400" cy="707886"/>
          </a:xfrm>
          <a:prstGeom prst="rect">
            <a:avLst/>
          </a:prstGeom>
          <a:noFill/>
        </p:spPr>
        <p:txBody>
          <a:bodyPr wrap="square" rtlCol="0">
            <a:spAutoFit/>
          </a:bodyPr>
          <a:lstStyle/>
          <a:p>
            <a:pPr algn="ctr"/>
            <a:r>
              <a:rPr lang="en-US" sz="4000" dirty="0" smtClean="0">
                <a:latin typeface="Calibri" panose="020F0502020204030204" pitchFamily="34" charset="0"/>
              </a:rPr>
              <a:t>RACE</a:t>
            </a:r>
            <a:endParaRPr lang="en-US" sz="4000" dirty="0">
              <a:latin typeface="Calibri" panose="020F0502020204030204" pitchFamily="34" charset="0"/>
            </a:endParaRPr>
          </a:p>
        </p:txBody>
      </p:sp>
    </p:spTree>
    <p:extLst>
      <p:ext uri="{BB962C8B-B14F-4D97-AF65-F5344CB8AC3E}">
        <p14:creationId xmlns:p14="http://schemas.microsoft.com/office/powerpoint/2010/main" val="20767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2768" y="6858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3:</a:t>
            </a:r>
            <a:endParaRPr lang="en-US" sz="2800" b="1" dirty="0">
              <a:solidFill>
                <a:schemeClr val="tx1"/>
              </a:solidFill>
              <a:latin typeface="Calibri" panose="020F0502020204030204" pitchFamily="34" charset="0"/>
            </a:endParaRPr>
          </a:p>
        </p:txBody>
      </p:sp>
      <p:sp>
        <p:nvSpPr>
          <p:cNvPr id="3" name="TextBox 2"/>
          <p:cNvSpPr txBox="1"/>
          <p:nvPr/>
        </p:nvSpPr>
        <p:spPr>
          <a:xfrm>
            <a:off x="381000" y="2971800"/>
            <a:ext cx="8305800" cy="381000"/>
          </a:xfrm>
          <a:prstGeom prst="rect">
            <a:avLst/>
          </a:prstGeom>
          <a:noFill/>
        </p:spPr>
        <p:txBody>
          <a:bodyPr wrap="square" rtlCol="0">
            <a:spAutoFit/>
          </a:bodyPr>
          <a:lstStyle/>
          <a:p>
            <a:pPr algn="ctr"/>
            <a:r>
              <a:rPr lang="en-US" b="1" dirty="0" smtClean="0">
                <a:latin typeface="Calibri" panose="020F0502020204030204" pitchFamily="34" charset="0"/>
              </a:rPr>
              <a:t>Mental Health Program Completers in Northwest Minnesota, 2012-2013</a:t>
            </a:r>
            <a:endParaRPr lang="en-US" b="1" dirty="0">
              <a:latin typeface="Calibri" panose="020F0502020204030204" pitchFamily="34" charset="0"/>
            </a:endParaRPr>
          </a:p>
        </p:txBody>
      </p:sp>
      <p:sp>
        <p:nvSpPr>
          <p:cNvPr id="4" name="TextBox 3"/>
          <p:cNvSpPr txBox="1"/>
          <p:nvPr/>
        </p:nvSpPr>
        <p:spPr>
          <a:xfrm>
            <a:off x="457200" y="6367046"/>
            <a:ext cx="7467600" cy="338554"/>
          </a:xfrm>
          <a:prstGeom prst="rect">
            <a:avLst/>
          </a:prstGeom>
          <a:noFill/>
        </p:spPr>
        <p:txBody>
          <a:bodyPr wrap="square" rtlCol="0">
            <a:spAutoFit/>
          </a:bodyPr>
          <a:lstStyle/>
          <a:p>
            <a:r>
              <a:rPr lang="en-US" sz="1600" dirty="0" smtClean="0">
                <a:latin typeface="Calibri" panose="020F0502020204030204" pitchFamily="34" charset="0"/>
              </a:rPr>
              <a:t>Source: Integrated Postsecondary Education Data System (IPEDS)</a:t>
            </a:r>
            <a:endParaRPr lang="en-US" sz="1600" dirty="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80730159"/>
              </p:ext>
            </p:extLst>
          </p:nvPr>
        </p:nvGraphicFramePr>
        <p:xfrm>
          <a:off x="457200" y="3423285"/>
          <a:ext cx="8381997" cy="3312795"/>
        </p:xfrm>
        <a:graphic>
          <a:graphicData uri="http://schemas.openxmlformats.org/drawingml/2006/table">
            <a:tbl>
              <a:tblPr>
                <a:tableStyleId>{5C22544A-7EE6-4342-B048-85BDC9FD1C3A}</a:tableStyleId>
              </a:tblPr>
              <a:tblGrid>
                <a:gridCol w="3657598"/>
                <a:gridCol w="914400"/>
                <a:gridCol w="990600"/>
                <a:gridCol w="872481"/>
                <a:gridCol w="973459"/>
                <a:gridCol w="973459"/>
              </a:tblGrid>
              <a:tr h="381000">
                <a:tc rowSpan="2">
                  <a:txBody>
                    <a:bodyPr/>
                    <a:lstStyle/>
                    <a:p>
                      <a:pPr algn="l" fontAlgn="b"/>
                      <a:r>
                        <a:rPr lang="en-US" sz="1600" b="1" i="0" u="none" strike="noStrike" dirty="0" smtClean="0">
                          <a:effectLst/>
                          <a:latin typeface="Calibri" panose="020F0502020204030204" pitchFamily="34" charset="0"/>
                        </a:rPr>
                        <a:t>Program</a:t>
                      </a:r>
                      <a:r>
                        <a:rPr lang="en-US" sz="1600" b="1" i="0" u="none" strike="noStrike" baseline="0" dirty="0" smtClean="0">
                          <a:effectLst/>
                          <a:latin typeface="Calibri" panose="020F0502020204030204" pitchFamily="34" charset="0"/>
                        </a:rPr>
                        <a:t> Title</a:t>
                      </a:r>
                      <a:endParaRPr lang="en-US" sz="1600" b="1" i="0" u="none" strike="noStrike" dirty="0" smtClean="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gridSpan="5">
                  <a:txBody>
                    <a:bodyPr/>
                    <a:lstStyle/>
                    <a:p>
                      <a:pPr algn="ctr" fontAlgn="ctr"/>
                      <a:r>
                        <a:rPr lang="en-US" sz="1600" b="1" i="0" u="none" strike="noStrike" dirty="0" smtClean="0">
                          <a:effectLst/>
                          <a:latin typeface="Calibri" panose="020F0502020204030204" pitchFamily="34" charset="0"/>
                        </a:rPr>
                        <a:t>Program Length/Award</a:t>
                      </a:r>
                      <a:r>
                        <a:rPr lang="en-US" sz="1600" b="1" i="0" u="none" strike="noStrike" baseline="0" dirty="0" smtClean="0">
                          <a:effectLst/>
                          <a:latin typeface="Calibri" panose="020F0502020204030204" pitchFamily="34" charset="0"/>
                        </a:rPr>
                        <a:t> Level</a:t>
                      </a:r>
                      <a:endParaRPr lang="en-US" sz="16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hMerge="1">
                  <a:txBody>
                    <a:bodyPr/>
                    <a:lstStyle/>
                    <a:p>
                      <a:pPr algn="ctr" fontAlgn="ctr"/>
                      <a:endParaRPr lang="en-US" sz="14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hMerge="1">
                  <a:txBody>
                    <a:bodyPr/>
                    <a:lstStyle/>
                    <a:p>
                      <a:pPr algn="ctr" fontAlgn="ctr"/>
                      <a:endParaRPr lang="en-US" sz="14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hMerge="1">
                  <a:txBody>
                    <a:bodyPr/>
                    <a:lstStyle/>
                    <a:p>
                      <a:pPr algn="ctr" fontAlgn="ctr"/>
                      <a:endParaRPr lang="en-US" sz="14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hMerge="1">
                  <a:txBody>
                    <a:bodyPr/>
                    <a:lstStyle/>
                    <a:p>
                      <a:pPr algn="ctr" fontAlgn="ctr"/>
                      <a:endParaRPr lang="en-US" sz="14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r>
              <a:tr h="573580">
                <a:tc vMerge="1">
                  <a:txBody>
                    <a:bodyPr/>
                    <a:lstStyle/>
                    <a:p>
                      <a:pPr algn="l" fontAlgn="b"/>
                      <a:endParaRPr lang="en-US" sz="14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a:txBody>
                    <a:bodyPr/>
                    <a:lstStyle/>
                    <a:p>
                      <a:pPr algn="ctr" fontAlgn="ctr"/>
                      <a:r>
                        <a:rPr lang="en-US" sz="1600" b="1" u="none" strike="noStrike" dirty="0">
                          <a:effectLst/>
                          <a:latin typeface="Calibri" panose="020F0502020204030204" pitchFamily="34" charset="0"/>
                        </a:rPr>
                        <a:t>Up to 1 Year</a:t>
                      </a:r>
                      <a:endParaRPr lang="en-US" sz="16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a:txBody>
                    <a:bodyPr/>
                    <a:lstStyle/>
                    <a:p>
                      <a:pPr algn="ctr" fontAlgn="ctr"/>
                      <a:r>
                        <a:rPr lang="en-US" sz="1600" b="1" u="none" strike="noStrike" dirty="0">
                          <a:effectLst/>
                          <a:latin typeface="Calibri" panose="020F0502020204030204" pitchFamily="34" charset="0"/>
                        </a:rPr>
                        <a:t>Over 1 &amp; Under 4 Years</a:t>
                      </a:r>
                      <a:endParaRPr lang="en-US" sz="16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a:txBody>
                    <a:bodyPr/>
                    <a:lstStyle/>
                    <a:p>
                      <a:pPr algn="ctr" fontAlgn="ctr"/>
                      <a:r>
                        <a:rPr lang="en-US" sz="1600" b="1" u="none" strike="noStrike" dirty="0">
                          <a:effectLst/>
                          <a:latin typeface="Calibri" panose="020F0502020204030204" pitchFamily="34" charset="0"/>
                        </a:rPr>
                        <a:t>4 Years</a:t>
                      </a:r>
                      <a:endParaRPr lang="en-US" sz="16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a:txBody>
                    <a:bodyPr/>
                    <a:lstStyle/>
                    <a:p>
                      <a:pPr algn="ctr" fontAlgn="ctr"/>
                      <a:r>
                        <a:rPr lang="en-US" sz="1600" b="1" u="none" strike="noStrike" dirty="0">
                          <a:effectLst/>
                          <a:latin typeface="Calibri" panose="020F0502020204030204" pitchFamily="34" charset="0"/>
                        </a:rPr>
                        <a:t>Graduate Level</a:t>
                      </a:r>
                      <a:endParaRPr lang="en-US" sz="16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c>
                  <a:txBody>
                    <a:bodyPr/>
                    <a:lstStyle/>
                    <a:p>
                      <a:pPr algn="ctr" fontAlgn="ctr"/>
                      <a:r>
                        <a:rPr lang="en-US" sz="1600" b="1" u="none" strike="noStrike" dirty="0">
                          <a:effectLst/>
                          <a:latin typeface="Calibri" panose="020F0502020204030204" pitchFamily="34" charset="0"/>
                        </a:rPr>
                        <a:t>TOTAL</a:t>
                      </a:r>
                      <a:endParaRPr lang="en-US" sz="1600" b="1"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0D7"/>
                    </a:solidFill>
                  </a:tcPr>
                </a:tc>
              </a:tr>
              <a:tr h="274320">
                <a:tc>
                  <a:txBody>
                    <a:bodyPr/>
                    <a:lstStyle/>
                    <a:p>
                      <a:pPr algn="l" fontAlgn="b"/>
                      <a:r>
                        <a:rPr lang="en-US" sz="2000" b="0" i="0" u="none" strike="noStrike" dirty="0" smtClean="0">
                          <a:effectLst/>
                          <a:latin typeface="Calibri"/>
                        </a:rPr>
                        <a:t>General</a:t>
                      </a:r>
                      <a:r>
                        <a:rPr lang="en-US" sz="2000" b="0" i="0" u="none" strike="noStrike" baseline="0" dirty="0" smtClean="0">
                          <a:effectLst/>
                          <a:latin typeface="Calibri"/>
                        </a:rPr>
                        <a:t> Psychology</a:t>
                      </a:r>
                      <a:endParaRPr lang="en-US" sz="2000" b="0" i="0" u="none" strike="noStrike" dirty="0">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ctr"/>
                      <a:r>
                        <a:rPr lang="en-US" sz="2000" b="0" i="0" u="none" strike="noStrike" dirty="0">
                          <a:effectLst/>
                          <a:latin typeface="Calibri"/>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b="0" i="0" u="none" strike="noStrike" dirty="0">
                          <a:effectLst/>
                          <a:latin typeface="Calibri"/>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b="0" i="0" u="none" strike="noStrike">
                          <a:effectLst/>
                          <a:latin typeface="Calibri"/>
                        </a:rPr>
                        <a:t>171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b="0" i="0" u="none" strike="noStrike">
                          <a:effectLst/>
                          <a:latin typeface="Calibri"/>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effectLst/>
                          <a:latin typeface="Calibri"/>
                        </a:rPr>
                        <a:t>171</a:t>
                      </a:r>
                    </a:p>
                  </a:txBody>
                  <a:tcPr marL="9525" marR="9525" marT="9525" marB="0" anchor="ctr">
                    <a:lnT w="12700" cap="flat" cmpd="sng" algn="ctr">
                      <a:solidFill>
                        <a:schemeClr val="tx1"/>
                      </a:solidFill>
                      <a:prstDash val="solid"/>
                      <a:round/>
                      <a:headEnd type="none" w="med" len="med"/>
                      <a:tailEnd type="none" w="med" len="med"/>
                    </a:lnT>
                  </a:tcPr>
                </a:tc>
              </a:tr>
              <a:tr h="274320">
                <a:tc>
                  <a:txBody>
                    <a:bodyPr/>
                    <a:lstStyle/>
                    <a:p>
                      <a:pPr algn="l" fontAlgn="b"/>
                      <a:r>
                        <a:rPr lang="en-US" sz="2000" b="0" i="0" u="none" strike="noStrike" dirty="0">
                          <a:effectLst/>
                          <a:latin typeface="Calibri"/>
                        </a:rPr>
                        <a:t>Social Work</a:t>
                      </a:r>
                    </a:p>
                  </a:txBody>
                  <a:tcPr marL="9525" marR="9525" marT="9525" marB="0" anchor="b"/>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a:effectLst/>
                          <a:latin typeface="Calibri"/>
                        </a:rPr>
                        <a:t>0</a:t>
                      </a:r>
                    </a:p>
                  </a:txBody>
                  <a:tcPr marL="9525" marR="9525" marT="9525" marB="0" anchor="ctr"/>
                </a:tc>
                <a:tc>
                  <a:txBody>
                    <a:bodyPr/>
                    <a:lstStyle/>
                    <a:p>
                      <a:pPr algn="ctr" fontAlgn="ctr"/>
                      <a:r>
                        <a:rPr lang="en-US" sz="2000" b="0" i="0" u="none" strike="noStrike" dirty="0">
                          <a:effectLst/>
                          <a:latin typeface="Calibri"/>
                        </a:rPr>
                        <a:t>110</a:t>
                      </a:r>
                    </a:p>
                  </a:txBody>
                  <a:tcPr marL="9525" marR="9525" marT="9525" marB="0" anchor="ctr"/>
                </a:tc>
                <a:tc>
                  <a:txBody>
                    <a:bodyPr/>
                    <a:lstStyle/>
                    <a:p>
                      <a:pPr algn="ctr" fontAlgn="ctr"/>
                      <a:r>
                        <a:rPr lang="en-US" sz="2000" b="0" i="0" u="none" strike="noStrike">
                          <a:effectLst/>
                          <a:latin typeface="Calibri"/>
                        </a:rPr>
                        <a:t>0</a:t>
                      </a:r>
                    </a:p>
                  </a:txBody>
                  <a:tcPr marL="9525" marR="9525" marT="9525" marB="0" anchor="ctr"/>
                </a:tc>
                <a:tc>
                  <a:txBody>
                    <a:bodyPr/>
                    <a:lstStyle/>
                    <a:p>
                      <a:pPr algn="ctr" fontAlgn="ctr"/>
                      <a:r>
                        <a:rPr lang="en-US" sz="2000" b="1" i="0" u="none" strike="noStrike" dirty="0">
                          <a:effectLst/>
                          <a:latin typeface="Calibri"/>
                        </a:rPr>
                        <a:t>110</a:t>
                      </a:r>
                    </a:p>
                  </a:txBody>
                  <a:tcPr marL="9525" marR="9525" marT="9525" marB="0" anchor="ctr"/>
                </a:tc>
              </a:tr>
              <a:tr h="274320">
                <a:tc>
                  <a:txBody>
                    <a:bodyPr/>
                    <a:lstStyle/>
                    <a:p>
                      <a:pPr algn="l" fontAlgn="b"/>
                      <a:r>
                        <a:rPr lang="en-US" sz="2000" b="0" i="0" u="none" strike="noStrike" dirty="0">
                          <a:effectLst/>
                          <a:latin typeface="Calibri"/>
                        </a:rPr>
                        <a:t>School Psychology</a:t>
                      </a:r>
                    </a:p>
                  </a:txBody>
                  <a:tcPr marL="9525" marR="9525" marT="9525" marB="0" anchor="b"/>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dirty="0">
                          <a:effectLst/>
                          <a:latin typeface="Calibri"/>
                        </a:rPr>
                        <a:t>26</a:t>
                      </a:r>
                    </a:p>
                  </a:txBody>
                  <a:tcPr marL="9525" marR="9525" marT="9525" marB="0" anchor="ctr"/>
                </a:tc>
                <a:tc>
                  <a:txBody>
                    <a:bodyPr/>
                    <a:lstStyle/>
                    <a:p>
                      <a:pPr algn="ctr" fontAlgn="ctr"/>
                      <a:r>
                        <a:rPr lang="en-US" sz="2000" b="1" i="0" u="none" strike="noStrike" dirty="0">
                          <a:effectLst/>
                          <a:latin typeface="Calibri"/>
                        </a:rPr>
                        <a:t>26</a:t>
                      </a:r>
                    </a:p>
                  </a:txBody>
                  <a:tcPr marL="9525" marR="9525" marT="9525" marB="0" anchor="ctr"/>
                </a:tc>
              </a:tr>
              <a:tr h="274320">
                <a:tc>
                  <a:txBody>
                    <a:bodyPr/>
                    <a:lstStyle/>
                    <a:p>
                      <a:pPr algn="l" fontAlgn="b"/>
                      <a:r>
                        <a:rPr lang="en-US" sz="2000" b="0" i="0" u="none" strike="noStrike" dirty="0">
                          <a:effectLst/>
                          <a:latin typeface="Calibri"/>
                        </a:rPr>
                        <a:t>Counseling Psychology</a:t>
                      </a:r>
                    </a:p>
                  </a:txBody>
                  <a:tcPr marL="9525" marR="9525" marT="9525" marB="0" anchor="b"/>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a:effectLst/>
                          <a:latin typeface="Calibri"/>
                        </a:rPr>
                        <a:t>0</a:t>
                      </a:r>
                    </a:p>
                  </a:txBody>
                  <a:tcPr marL="9525" marR="9525" marT="9525" marB="0" anchor="ctr"/>
                </a:tc>
                <a:tc>
                  <a:txBody>
                    <a:bodyPr/>
                    <a:lstStyle/>
                    <a:p>
                      <a:pPr algn="ctr" fontAlgn="ctr"/>
                      <a:r>
                        <a:rPr lang="en-US" sz="2000" b="0" i="0" u="none" strike="noStrike" dirty="0">
                          <a:effectLst/>
                          <a:latin typeface="Calibri"/>
                        </a:rPr>
                        <a:t>0</a:t>
                      </a:r>
                    </a:p>
                  </a:txBody>
                  <a:tcPr marL="9525" marR="9525" marT="9525" marB="0" anchor="ctr"/>
                </a:tc>
                <a:tc>
                  <a:txBody>
                    <a:bodyPr/>
                    <a:lstStyle/>
                    <a:p>
                      <a:pPr algn="ctr" fontAlgn="ctr"/>
                      <a:r>
                        <a:rPr lang="en-US" sz="2000" b="0" i="0" u="none" strike="noStrike" dirty="0">
                          <a:effectLst/>
                          <a:latin typeface="Calibri"/>
                        </a:rPr>
                        <a:t>7</a:t>
                      </a:r>
                    </a:p>
                  </a:txBody>
                  <a:tcPr marL="9525" marR="9525" marT="9525" marB="0" anchor="ctr"/>
                </a:tc>
                <a:tc>
                  <a:txBody>
                    <a:bodyPr/>
                    <a:lstStyle/>
                    <a:p>
                      <a:pPr algn="ctr" fontAlgn="ctr"/>
                      <a:r>
                        <a:rPr lang="en-US" sz="2000" b="1" i="0" u="none" strike="noStrike" dirty="0">
                          <a:effectLst/>
                          <a:latin typeface="Calibri"/>
                        </a:rPr>
                        <a:t>7</a:t>
                      </a:r>
                    </a:p>
                  </a:txBody>
                  <a:tcPr marL="9525" marR="9525" marT="9525" marB="0" anchor="ctr"/>
                </a:tc>
              </a:tr>
              <a:tr h="274320">
                <a:tc>
                  <a:txBody>
                    <a:bodyPr/>
                    <a:lstStyle/>
                    <a:p>
                      <a:pPr algn="l" fontAlgn="b"/>
                      <a:r>
                        <a:rPr lang="en-US" sz="2000" b="0" i="0" u="none" strike="noStrike" dirty="0">
                          <a:effectLst/>
                          <a:latin typeface="Calibri"/>
                        </a:rPr>
                        <a:t>Substance Abuse/Addiction Counseling</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effectLst/>
                          <a:latin typeface="Calibri"/>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effectLst/>
                          <a:latin typeface="Calibri"/>
                        </a:rPr>
                        <a:t>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effectLst/>
                          <a:latin typeface="Calibri"/>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effectLst/>
                          <a:latin typeface="Calibri"/>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effectLst/>
                          <a:latin typeface="Calibri"/>
                        </a:rPr>
                        <a:t>4</a:t>
                      </a:r>
                    </a:p>
                  </a:txBody>
                  <a:tcPr marL="9525" marR="9525" marT="9525" marB="0" anchor="ctr">
                    <a:lnB w="12700" cap="flat" cmpd="sng" algn="ctr">
                      <a:solidFill>
                        <a:schemeClr val="tx1"/>
                      </a:solidFill>
                      <a:prstDash val="solid"/>
                      <a:round/>
                      <a:headEnd type="none" w="med" len="med"/>
                      <a:tailEnd type="none" w="med" len="med"/>
                    </a:lnB>
                  </a:tcPr>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latin typeface="Calibri" panose="020F0502020204030204" pitchFamily="34" charset="0"/>
                        </a:rPr>
                        <a:t>Total,</a:t>
                      </a:r>
                      <a:r>
                        <a:rPr lang="en-US" sz="2000" b="1" u="none" strike="noStrike" baseline="0" dirty="0" smtClean="0">
                          <a:effectLst/>
                          <a:latin typeface="Calibri" panose="020F0502020204030204" pitchFamily="34" charset="0"/>
                        </a:rPr>
                        <a:t> NW Minnesota</a:t>
                      </a:r>
                      <a:endParaRPr lang="en-US" sz="2000" b="1" i="0" u="none" strike="noStrike" dirty="0" smtClean="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effectLst/>
                          <a:latin typeface="Calibri" panose="020F0502020204030204" pitchFamily="34" charset="0"/>
                        </a:rPr>
                        <a:t>0</a:t>
                      </a:r>
                      <a:endParaRPr lang="en-US" sz="20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effectLst/>
                          <a:latin typeface="Calibri" panose="020F0502020204030204" pitchFamily="34" charset="0"/>
                        </a:rPr>
                        <a:t>4</a:t>
                      </a:r>
                      <a:endParaRPr lang="en-US" sz="20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effectLst/>
                          <a:latin typeface="Calibri" panose="020F0502020204030204" pitchFamily="34" charset="0"/>
                        </a:rPr>
                        <a:t>281</a:t>
                      </a:r>
                      <a:endParaRPr lang="en-US" sz="20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effectLst/>
                          <a:latin typeface="Calibri" panose="020F0502020204030204" pitchFamily="34" charset="0"/>
                        </a:rPr>
                        <a:t>33</a:t>
                      </a:r>
                      <a:endParaRPr lang="en-US" sz="20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effectLst/>
                          <a:latin typeface="Calibri" panose="020F0502020204030204" pitchFamily="34" charset="0"/>
                        </a:rPr>
                        <a:t>318</a:t>
                      </a:r>
                      <a:endParaRPr lang="en-US" sz="2000" b="1"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295400" y="2057400"/>
            <a:ext cx="6400800" cy="707886"/>
          </a:xfrm>
          <a:prstGeom prst="rect">
            <a:avLst/>
          </a:prstGeom>
          <a:noFill/>
        </p:spPr>
        <p:txBody>
          <a:bodyPr wrap="square" rtlCol="0">
            <a:spAutoFit/>
          </a:bodyPr>
          <a:lstStyle/>
          <a:p>
            <a:pPr algn="ctr"/>
            <a:r>
              <a:rPr lang="en-US" sz="4000" dirty="0" smtClean="0">
                <a:latin typeface="Calibri" panose="020F0502020204030204" pitchFamily="34" charset="0"/>
              </a:rPr>
              <a:t>PROGRAM GRADUATES</a:t>
            </a:r>
            <a:endParaRPr lang="en-US" sz="4000" dirty="0">
              <a:latin typeface="Calibri" panose="020F0502020204030204" pitchFamily="34" charset="0"/>
            </a:endParaRPr>
          </a:p>
        </p:txBody>
      </p:sp>
      <p:sp>
        <p:nvSpPr>
          <p:cNvPr id="10" name="TextBox 9"/>
          <p:cNvSpPr txBox="1"/>
          <p:nvPr/>
        </p:nvSpPr>
        <p:spPr>
          <a:xfrm>
            <a:off x="3505199" y="685800"/>
            <a:ext cx="5410199" cy="830997"/>
          </a:xfrm>
          <a:prstGeom prst="rect">
            <a:avLst/>
          </a:prstGeom>
          <a:noFill/>
        </p:spPr>
        <p:txBody>
          <a:bodyPr wrap="square" rtlCol="0">
            <a:spAutoFit/>
          </a:bodyPr>
          <a:lstStyle/>
          <a:p>
            <a:r>
              <a:rPr lang="en-US" sz="2400" i="1" dirty="0" smtClean="0">
                <a:latin typeface="Calibri" panose="020F0502020204030204" pitchFamily="34" charset="0"/>
              </a:rPr>
              <a:t>Would adding an MSW program at </a:t>
            </a:r>
          </a:p>
          <a:p>
            <a:r>
              <a:rPr lang="en-US" sz="2400" i="1" dirty="0" smtClean="0">
                <a:latin typeface="Calibri" panose="020F0502020204030204" pitchFamily="34" charset="0"/>
              </a:rPr>
              <a:t>U of MN-Moorhead help fill the gap?</a:t>
            </a:r>
          </a:p>
        </p:txBody>
      </p:sp>
    </p:spTree>
    <p:extLst>
      <p:ext uri="{BB962C8B-B14F-4D97-AF65-F5344CB8AC3E}">
        <p14:creationId xmlns:p14="http://schemas.microsoft.com/office/powerpoint/2010/main" val="361075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199" y="762000"/>
            <a:ext cx="5410199" cy="830997"/>
          </a:xfrm>
          <a:prstGeom prst="rect">
            <a:avLst/>
          </a:prstGeom>
          <a:noFill/>
        </p:spPr>
        <p:txBody>
          <a:bodyPr wrap="square" rtlCol="0">
            <a:spAutoFit/>
          </a:bodyPr>
          <a:lstStyle/>
          <a:p>
            <a:r>
              <a:rPr lang="en-US" sz="2400" i="1" dirty="0" smtClean="0">
                <a:latin typeface="Calibri" panose="020F0502020204030204" pitchFamily="34" charset="0"/>
              </a:rPr>
              <a:t>Would adding an MSW program at </a:t>
            </a:r>
          </a:p>
          <a:p>
            <a:r>
              <a:rPr lang="en-US" sz="2400" i="1" dirty="0" smtClean="0">
                <a:latin typeface="Calibri" panose="020F0502020204030204" pitchFamily="34" charset="0"/>
              </a:rPr>
              <a:t>U of MN-Moorhead help fill the gap?</a:t>
            </a:r>
          </a:p>
        </p:txBody>
      </p:sp>
      <p:sp>
        <p:nvSpPr>
          <p:cNvPr id="6" name="Rounded Rectangle 5"/>
          <p:cNvSpPr/>
          <p:nvPr/>
        </p:nvSpPr>
        <p:spPr>
          <a:xfrm>
            <a:off x="292768" y="6858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a:t>
            </a:r>
            <a:r>
              <a:rPr lang="en-US" sz="2800" b="1" dirty="0">
                <a:solidFill>
                  <a:schemeClr val="tx1"/>
                </a:solidFill>
                <a:latin typeface="Calibri" panose="020F0502020204030204" pitchFamily="34" charset="0"/>
              </a:rPr>
              <a:t>3</a:t>
            </a:r>
            <a:r>
              <a:rPr lang="en-US" sz="2800" b="1" dirty="0" smtClean="0">
                <a:solidFill>
                  <a:schemeClr val="tx1"/>
                </a:solidFill>
                <a:latin typeface="Calibri" panose="020F0502020204030204" pitchFamily="34" charset="0"/>
              </a:rPr>
              <a:t>:</a:t>
            </a:r>
            <a:endParaRPr lang="en-US" sz="2800" b="1" dirty="0">
              <a:solidFill>
                <a:schemeClr val="tx1"/>
              </a:solidFill>
              <a:latin typeface="Calibri" panose="020F0502020204030204" pitchFamily="34" charset="0"/>
            </a:endParaRPr>
          </a:p>
        </p:txBody>
      </p:sp>
      <p:sp>
        <p:nvSpPr>
          <p:cNvPr id="8" name="TextBox 7"/>
          <p:cNvSpPr txBox="1"/>
          <p:nvPr/>
        </p:nvSpPr>
        <p:spPr>
          <a:xfrm>
            <a:off x="292768" y="6428601"/>
            <a:ext cx="6108032" cy="307777"/>
          </a:xfrm>
          <a:prstGeom prst="rect">
            <a:avLst/>
          </a:prstGeom>
          <a:noFill/>
        </p:spPr>
        <p:txBody>
          <a:bodyPr wrap="square" rtlCol="0">
            <a:spAutoFit/>
          </a:bodyPr>
          <a:lstStyle/>
          <a:p>
            <a:r>
              <a:rPr lang="en-US" sz="1400" dirty="0" smtClean="0">
                <a:latin typeface="Calibri" panose="020F0502020204030204" pitchFamily="34" charset="0"/>
              </a:rPr>
              <a:t>Source: 2015 survey conducted at the APRN Psychiatric Nursing Conference</a:t>
            </a:r>
            <a:endParaRPr lang="en-US" sz="1400" dirty="0">
              <a:latin typeface="Calibri" panose="020F0502020204030204" pitchFamily="34" charset="0"/>
            </a:endParaRPr>
          </a:p>
        </p:txBody>
      </p:sp>
      <p:sp>
        <p:nvSpPr>
          <p:cNvPr id="7" name="Content Placeholder 2"/>
          <p:cNvSpPr txBox="1">
            <a:spLocks/>
          </p:cNvSpPr>
          <p:nvPr/>
        </p:nvSpPr>
        <p:spPr>
          <a:xfrm>
            <a:off x="1066800" y="2057400"/>
            <a:ext cx="6858000" cy="2231263"/>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smtClean="0">
                <a:latin typeface="Calibri" panose="020F0502020204030204" pitchFamily="34" charset="0"/>
              </a:rPr>
              <a:t>In a survey conducted at the 2015 APRN Psychiatric Nursing conference, about </a:t>
            </a:r>
            <a:r>
              <a:rPr lang="en-US" sz="2800" b="1" dirty="0" smtClean="0">
                <a:latin typeface="Calibri" panose="020F0502020204030204" pitchFamily="34" charset="0"/>
              </a:rPr>
              <a:t>half</a:t>
            </a:r>
            <a:r>
              <a:rPr lang="en-US" sz="2800" dirty="0" smtClean="0">
                <a:latin typeface="Calibri" panose="020F0502020204030204" pitchFamily="34" charset="0"/>
              </a:rPr>
              <a:t> of health care providers said that they practice </a:t>
            </a:r>
            <a:r>
              <a:rPr lang="en-US" sz="2800" b="1" dirty="0" smtClean="0">
                <a:latin typeface="Calibri" panose="020F0502020204030204" pitchFamily="34" charset="0"/>
              </a:rPr>
              <a:t>within 25 miles </a:t>
            </a:r>
            <a:r>
              <a:rPr lang="en-US" sz="2800" dirty="0" smtClean="0">
                <a:latin typeface="Calibri" panose="020F0502020204030204" pitchFamily="34" charset="0"/>
              </a:rPr>
              <a:t>of where they completed their education.</a:t>
            </a:r>
          </a:p>
          <a:p>
            <a:endParaRPr lang="en-US" sz="2800" dirty="0">
              <a:latin typeface="Calibri" panose="020F0502020204030204" pitchFamily="34" charset="0"/>
            </a:endParaRPr>
          </a:p>
          <a:p>
            <a:r>
              <a:rPr lang="en-US" sz="2800" dirty="0" smtClean="0">
                <a:latin typeface="Calibri" panose="020F0502020204030204" pitchFamily="34" charset="0"/>
              </a:rPr>
              <a:t>Just over </a:t>
            </a:r>
            <a:r>
              <a:rPr lang="en-US" sz="2800" b="1" dirty="0" smtClean="0">
                <a:latin typeface="Calibri" panose="020F0502020204030204" pitchFamily="34" charset="0"/>
              </a:rPr>
              <a:t>one-third</a:t>
            </a:r>
            <a:r>
              <a:rPr lang="en-US" sz="2800" dirty="0" smtClean="0">
                <a:latin typeface="Calibri" panose="020F0502020204030204" pitchFamily="34" charset="0"/>
              </a:rPr>
              <a:t> of health care providers work </a:t>
            </a:r>
            <a:r>
              <a:rPr lang="en-US" sz="2800" b="1" dirty="0" smtClean="0">
                <a:latin typeface="Calibri" panose="020F0502020204030204" pitchFamily="34" charset="0"/>
              </a:rPr>
              <a:t>within 25 miles</a:t>
            </a:r>
            <a:r>
              <a:rPr lang="en-US" sz="2800" dirty="0" smtClean="0">
                <a:latin typeface="Calibri" panose="020F0502020204030204" pitchFamily="34" charset="0"/>
              </a:rPr>
              <a:t> of where they grew up.</a:t>
            </a:r>
            <a:endParaRPr lang="en-US" sz="2800" dirty="0">
              <a:latin typeface="Calibri" panose="020F0502020204030204" pitchFamily="34" charset="0"/>
            </a:endParaRPr>
          </a:p>
        </p:txBody>
      </p:sp>
    </p:spTree>
    <p:extLst>
      <p:ext uri="{BB962C8B-B14F-4D97-AF65-F5344CB8AC3E}">
        <p14:creationId xmlns:p14="http://schemas.microsoft.com/office/powerpoint/2010/main" val="3214658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199" y="739914"/>
            <a:ext cx="5410199" cy="830997"/>
          </a:xfrm>
          <a:prstGeom prst="rect">
            <a:avLst/>
          </a:prstGeom>
          <a:noFill/>
        </p:spPr>
        <p:txBody>
          <a:bodyPr wrap="square" rtlCol="0">
            <a:spAutoFit/>
          </a:bodyPr>
          <a:lstStyle/>
          <a:p>
            <a:r>
              <a:rPr lang="en-US" sz="2400" i="1" dirty="0">
                <a:latin typeface="Calibri" panose="020F0502020204030204" pitchFamily="34" charset="0"/>
              </a:rPr>
              <a:t>Would adding an MSW program at </a:t>
            </a:r>
            <a:endParaRPr lang="en-US" sz="2400" i="1" dirty="0" smtClean="0">
              <a:latin typeface="Calibri" panose="020F0502020204030204" pitchFamily="34" charset="0"/>
            </a:endParaRPr>
          </a:p>
          <a:p>
            <a:r>
              <a:rPr lang="en-US" sz="2400" i="1" dirty="0" smtClean="0">
                <a:latin typeface="Calibri" panose="020F0502020204030204" pitchFamily="34" charset="0"/>
              </a:rPr>
              <a:t>U </a:t>
            </a:r>
            <a:r>
              <a:rPr lang="en-US" sz="2400" i="1" dirty="0">
                <a:latin typeface="Calibri" panose="020F0502020204030204" pitchFamily="34" charset="0"/>
              </a:rPr>
              <a:t>of MN-Moorhead help fill the gap?</a:t>
            </a:r>
          </a:p>
        </p:txBody>
      </p:sp>
      <p:sp>
        <p:nvSpPr>
          <p:cNvPr id="6" name="Rounded Rectangle 5"/>
          <p:cNvSpPr/>
          <p:nvPr/>
        </p:nvSpPr>
        <p:spPr>
          <a:xfrm>
            <a:off x="292768" y="685800"/>
            <a:ext cx="29718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Scenario—Part </a:t>
            </a:r>
            <a:r>
              <a:rPr lang="en-US" sz="2800" b="1" dirty="0">
                <a:solidFill>
                  <a:schemeClr val="tx1"/>
                </a:solidFill>
                <a:latin typeface="Calibri" panose="020F0502020204030204" pitchFamily="34" charset="0"/>
              </a:rPr>
              <a:t>3</a:t>
            </a:r>
            <a:r>
              <a:rPr lang="en-US" sz="2800" b="1" dirty="0" smtClean="0">
                <a:solidFill>
                  <a:schemeClr val="tx1"/>
                </a:solidFill>
                <a:latin typeface="Calibri" panose="020F0502020204030204" pitchFamily="34" charset="0"/>
              </a:rPr>
              <a:t>:</a:t>
            </a:r>
            <a:endParaRPr lang="en-US" sz="2800" b="1" dirty="0">
              <a:solidFill>
                <a:schemeClr val="tx1"/>
              </a:solidFill>
              <a:latin typeface="Calibri" panose="020F0502020204030204" pitchFamily="34" charset="0"/>
            </a:endParaRPr>
          </a:p>
        </p:txBody>
      </p:sp>
      <p:sp>
        <p:nvSpPr>
          <p:cNvPr id="8" name="TextBox 7"/>
          <p:cNvSpPr txBox="1"/>
          <p:nvPr/>
        </p:nvSpPr>
        <p:spPr>
          <a:xfrm>
            <a:off x="292768" y="6428601"/>
            <a:ext cx="5269832" cy="338554"/>
          </a:xfrm>
          <a:prstGeom prst="rect">
            <a:avLst/>
          </a:prstGeom>
          <a:noFill/>
        </p:spPr>
        <p:txBody>
          <a:bodyPr wrap="square" rtlCol="0">
            <a:spAutoFit/>
          </a:bodyPr>
          <a:lstStyle/>
          <a:p>
            <a:r>
              <a:rPr lang="en-US" sz="1600" dirty="0" smtClean="0">
                <a:latin typeface="Calibri" panose="020F0502020204030204" pitchFamily="34" charset="0"/>
              </a:rPr>
              <a:t>Source: Minnesota Board of Marriage and Family Therapy</a:t>
            </a:r>
            <a:endParaRPr lang="en-US" sz="1600" dirty="0">
              <a:latin typeface="Calibri" panose="020F05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val="1617927712"/>
              </p:ext>
            </p:extLst>
          </p:nvPr>
        </p:nvGraphicFramePr>
        <p:xfrm>
          <a:off x="1295400" y="1752600"/>
          <a:ext cx="6877323" cy="4585207"/>
        </p:xfrm>
        <a:graphic>
          <a:graphicData uri="http://schemas.openxmlformats.org/drawingml/2006/table">
            <a:tbl>
              <a:tblPr>
                <a:tableStyleId>{5C22544A-7EE6-4342-B048-85BDC9FD1C3A}</a:tableStyleId>
              </a:tblPr>
              <a:tblGrid>
                <a:gridCol w="1182409"/>
                <a:gridCol w="41034"/>
                <a:gridCol w="820675"/>
                <a:gridCol w="802049"/>
                <a:gridCol w="802049"/>
                <a:gridCol w="802049"/>
                <a:gridCol w="802049"/>
                <a:gridCol w="802049"/>
                <a:gridCol w="822960"/>
              </a:tblGrid>
              <a:tr h="177229">
                <a:tc rowSpan="2">
                  <a:txBody>
                    <a:bodyPr/>
                    <a:lstStyle/>
                    <a:p>
                      <a:pPr algn="l" fontAlgn="b"/>
                      <a:r>
                        <a:rPr lang="en-US" sz="1400" b="1" u="none" strike="noStrike" dirty="0">
                          <a:effectLst/>
                          <a:latin typeface="Calibri" panose="020F0502020204030204" pitchFamily="34" charset="0"/>
                        </a:rPr>
                        <a:t>Region of Education</a:t>
                      </a:r>
                      <a:endParaRPr lang="en-US" sz="1400" b="1" i="0" u="none" strike="noStrike" dirty="0">
                        <a:solidFill>
                          <a:srgbClr val="000000"/>
                        </a:solidFill>
                        <a:effectLst/>
                        <a:latin typeface="Calibri" panose="020F0502020204030204" pitchFamily="34" charset="0"/>
                      </a:endParaRPr>
                    </a:p>
                  </a:txBody>
                  <a:tcPr marL="7817" marR="7817" marT="7817" marB="0" anchor="b">
                    <a:lnB w="12700" cap="flat" cmpd="sng" algn="ctr">
                      <a:solidFill>
                        <a:schemeClr val="tx1"/>
                      </a:solidFill>
                      <a:prstDash val="solid"/>
                      <a:round/>
                      <a:headEnd type="none" w="med" len="med"/>
                      <a:tailEnd type="none" w="med" len="med"/>
                    </a:lnB>
                  </a:tcPr>
                </a:tc>
                <a:tc gridSpan="7">
                  <a:txBody>
                    <a:bodyPr/>
                    <a:lstStyle/>
                    <a:p>
                      <a:pPr algn="ctr" fontAlgn="b"/>
                      <a:r>
                        <a:rPr lang="en-US" sz="1400" b="1" u="none" strike="noStrike" dirty="0">
                          <a:effectLst/>
                          <a:latin typeface="Calibri" panose="020F0502020204030204" pitchFamily="34" charset="0"/>
                        </a:rPr>
                        <a:t>Region of Employment</a:t>
                      </a:r>
                      <a:endParaRPr lang="en-US" sz="1400" b="1" i="0" u="none" strike="noStrike" dirty="0">
                        <a:solidFill>
                          <a:srgbClr val="000000"/>
                        </a:solidFill>
                        <a:effectLst/>
                        <a:latin typeface="Calibri" panose="020F0502020204030204" pitchFamily="34" charset="0"/>
                      </a:endParaRPr>
                    </a:p>
                  </a:txBody>
                  <a:tcPr marL="7817" marR="7817" marT="7817"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400" u="none" strike="noStrike" dirty="0">
                          <a:effectLst/>
                          <a:latin typeface="Calibri" panose="020F0502020204030204" pitchFamily="34" charset="0"/>
                        </a:rPr>
                        <a:t>Total</a:t>
                      </a:r>
                      <a:endParaRPr lang="en-US" sz="1400" b="0" i="0" u="none" strike="noStrike" dirty="0">
                        <a:solidFill>
                          <a:srgbClr val="000000"/>
                        </a:solidFill>
                        <a:effectLst/>
                        <a:latin typeface="Calibri" panose="020F0502020204030204" pitchFamily="34" charset="0"/>
                      </a:endParaRPr>
                    </a:p>
                  </a:txBody>
                  <a:tcPr marL="7817" marR="7817" marT="7817" marB="0" anchor="b">
                    <a:lnB w="12700" cap="flat" cmpd="sng" algn="ctr">
                      <a:solidFill>
                        <a:schemeClr val="tx1"/>
                      </a:solidFill>
                      <a:prstDash val="solid"/>
                      <a:round/>
                      <a:headEnd type="none" w="med" len="med"/>
                      <a:tailEnd type="none" w="med" len="med"/>
                    </a:lnB>
                  </a:tcPr>
                </a:tc>
              </a:tr>
              <a:tr h="337518">
                <a:tc vMerge="1">
                  <a:txBody>
                    <a:bodyPr/>
                    <a:lstStyle/>
                    <a:p>
                      <a:endParaRPr lang="en-US"/>
                    </a:p>
                  </a:txBody>
                  <a:tcPr/>
                </a:tc>
                <a:tc>
                  <a:txBody>
                    <a:bodyPr/>
                    <a:lstStyle/>
                    <a:p>
                      <a:pPr algn="ctr" fontAlgn="b"/>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Central</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Northeast</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Northwest</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Twin Cities</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Southeast</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rPr>
                        <a:t>Southwest</a:t>
                      </a:r>
                      <a:endParaRPr lang="en-US" sz="1400" b="0" i="0" u="none" strike="noStrike" dirty="0">
                        <a:solidFill>
                          <a:srgbClr val="000000"/>
                        </a:solidFill>
                        <a:effectLst/>
                        <a:latin typeface="Calibri" panose="020F0502020204030204" pitchFamily="34" charset="0"/>
                      </a:endParaRPr>
                    </a:p>
                  </a:txBody>
                  <a:tcPr marL="7817" marR="7817" marT="781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72979">
                <a:tc rowSpan="2">
                  <a:txBody>
                    <a:bodyPr/>
                    <a:lstStyle/>
                    <a:p>
                      <a:pPr algn="l" fontAlgn="t"/>
                      <a:r>
                        <a:rPr lang="en-US" sz="1400" u="none" strike="noStrike" dirty="0">
                          <a:effectLst/>
                          <a:latin typeface="Calibri" panose="020F0502020204030204" pitchFamily="34" charset="0"/>
                        </a:rPr>
                        <a:t>Central</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51</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solidFill>
                      <a:schemeClr val="tx1">
                        <a:lumMod val="95000"/>
                        <a:lumOff val="5000"/>
                      </a:schemeClr>
                    </a:solidFill>
                  </a:tcPr>
                </a:tc>
                <a:tc>
                  <a:txBody>
                    <a:bodyPr/>
                    <a:lstStyle/>
                    <a:p>
                      <a:pPr algn="r" fontAlgn="ctr"/>
                      <a:r>
                        <a:rPr lang="en-US" sz="1600" u="none" strike="noStrike" dirty="0">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u="none" strike="noStrike">
                          <a:effectLst/>
                          <a:latin typeface="Calibri" panose="020F0502020204030204" pitchFamily="34" charset="0"/>
                        </a:rPr>
                        <a:t>16</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22</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97</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olid"/>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52.6%</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lumMod val="95000"/>
                        <a:lumOff val="5000"/>
                      </a:schemeClr>
                    </a:solidFill>
                  </a:tcPr>
                </a:tc>
                <a:tc>
                  <a:txBody>
                    <a:bodyPr/>
                    <a:lstStyle/>
                    <a:p>
                      <a:pPr algn="r" fontAlgn="ctr"/>
                      <a:r>
                        <a:rPr lang="en-US" sz="1600" u="none" strike="noStrike" dirty="0">
                          <a:effectLst/>
                          <a:latin typeface="Calibri" panose="020F0502020204030204" pitchFamily="34" charset="0"/>
                        </a:rPr>
                        <a:t>3.1%</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16.5%</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22.7%</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Northeast</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1</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solidFill>
                      <a:schemeClr val="tx1">
                        <a:lumMod val="95000"/>
                        <a:lumOff val="5000"/>
                      </a:schemeClr>
                    </a:solidFill>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25.0%</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lumMod val="95000"/>
                        <a:lumOff val="5000"/>
                      </a:schemeClr>
                    </a:solidFill>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75.0%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Northwest</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2</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solidFill>
                      <a:schemeClr val="tx1">
                        <a:lumMod val="95000"/>
                        <a:lumOff val="5000"/>
                      </a:schemeClr>
                    </a:solidFill>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66.7%</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lumMod val="95000"/>
                        <a:lumOff val="5000"/>
                      </a:schemeClr>
                    </a:solidFill>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33.3%</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Twin Cities</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66</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19</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13</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789</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solidFill>
                      <a:schemeClr val="tx1"/>
                    </a:solidFill>
                  </a:tcPr>
                </a:tc>
                <a:tc>
                  <a:txBody>
                    <a:bodyPr/>
                    <a:lstStyle/>
                    <a:p>
                      <a:pPr algn="r" fontAlgn="ctr"/>
                      <a:r>
                        <a:rPr lang="en-US" sz="1600" u="none" strike="noStrike">
                          <a:effectLst/>
                          <a:latin typeface="Calibri" panose="020F0502020204030204" pitchFamily="34" charset="0"/>
                        </a:rPr>
                        <a:t>31</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962</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6.9%</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2.0%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1.4%</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82.0%</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solidFill>
                  </a:tcPr>
                </a:tc>
                <a:tc>
                  <a:txBody>
                    <a:bodyPr/>
                    <a:lstStyle/>
                    <a:p>
                      <a:pPr algn="r" fontAlgn="ctr"/>
                      <a:r>
                        <a:rPr lang="en-US" sz="1600" u="none" strike="noStrike" dirty="0">
                          <a:effectLst/>
                          <a:latin typeface="Calibri" panose="020F0502020204030204" pitchFamily="34" charset="0"/>
                        </a:rPr>
                        <a:t>3.2%</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1.4%</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Southeast</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1</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0</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solidFill>
                      <a:schemeClr val="tx1"/>
                    </a:solidFill>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0.0%</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solidFill>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Southwest</a:t>
                      </a:r>
                      <a:endParaRPr lang="en-US" sz="14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4</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3</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2</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6</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u="none" strike="noStrike">
                          <a:effectLst/>
                          <a:latin typeface="Calibri" panose="020F0502020204030204" pitchFamily="34" charset="0"/>
                        </a:rPr>
                        <a:t>5</a:t>
                      </a:r>
                      <a:endParaRPr lang="en-US" sz="1600" b="0"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29</a:t>
                      </a:r>
                      <a:endParaRPr lang="en-US" sz="1600" b="1" i="0" u="none" strike="noStrike" dirty="0">
                        <a:solidFill>
                          <a:srgbClr val="FF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solidFill>
                      <a:schemeClr val="tx1"/>
                    </a:solidFill>
                  </a:tcPr>
                </a:tc>
                <a:tc>
                  <a:txBody>
                    <a:bodyPr/>
                    <a:lstStyle/>
                    <a:p>
                      <a:pPr algn="r" fontAlgn="ctr"/>
                      <a:r>
                        <a:rPr lang="en-US" sz="1600" u="none" strike="noStrike" dirty="0">
                          <a:effectLst/>
                          <a:latin typeface="Calibri" panose="020F0502020204030204" pitchFamily="34" charset="0"/>
                        </a:rPr>
                        <a:t>50</a:t>
                      </a:r>
                      <a:endParaRPr lang="en-US" sz="1600" b="0"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722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8.0%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6.0%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4.0%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12.0%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58.0%</a:t>
                      </a:r>
                      <a:endParaRPr lang="en-US" sz="1600" b="1" i="0" u="none" strike="noStrike" dirty="0">
                        <a:solidFill>
                          <a:srgbClr val="FF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28575" cap="flat" cmpd="sng" algn="ctr">
                      <a:solidFill>
                        <a:schemeClr val="tx1"/>
                      </a:solidFill>
                      <a:prstDash val="solid"/>
                      <a:round/>
                      <a:headEnd type="none" w="med" len="med"/>
                      <a:tailEnd type="none" w="med" len="med"/>
                    </a:lnB>
                  </a:tcPr>
                </a:tc>
              </a:tr>
              <a:tr h="172979">
                <a:tc rowSpan="2">
                  <a:txBody>
                    <a:bodyPr/>
                    <a:lstStyle/>
                    <a:p>
                      <a:pPr algn="l" fontAlgn="t"/>
                      <a:r>
                        <a:rPr lang="en-US" sz="1400" u="none" strike="noStrike" dirty="0">
                          <a:effectLst/>
                          <a:latin typeface="Calibri" panose="020F0502020204030204" pitchFamily="34" charset="0"/>
                        </a:rPr>
                        <a:t>North Dakota</a:t>
                      </a:r>
                      <a:endParaRPr lang="en-US" sz="14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b="1" u="none" strike="noStrike" dirty="0">
                          <a:solidFill>
                            <a:srgbClr val="FF0000"/>
                          </a:solidFill>
                          <a:effectLst/>
                          <a:latin typeface="Calibri" panose="020F0502020204030204" pitchFamily="34" charset="0"/>
                        </a:rPr>
                        <a:t>14</a:t>
                      </a:r>
                      <a:endParaRPr lang="en-US" sz="1600" b="1" i="0" u="none" strike="noStrike" dirty="0">
                        <a:solidFill>
                          <a:srgbClr val="FF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solidFill>
                      <a:schemeClr val="tx1"/>
                    </a:solidFill>
                  </a:tcPr>
                </a:tc>
                <a:tc>
                  <a:txBody>
                    <a:bodyPr/>
                    <a:lstStyle/>
                    <a:p>
                      <a:pPr algn="r" fontAlgn="ctr"/>
                      <a:r>
                        <a:rPr lang="en-US" sz="1600" u="none" strike="noStrike" dirty="0">
                          <a:effectLst/>
                          <a:latin typeface="Calibri" panose="020F0502020204030204" pitchFamily="34" charset="0"/>
                        </a:rPr>
                        <a:t>6</a:t>
                      </a:r>
                      <a:endParaRPr lang="en-US" sz="16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u="none" strike="noStrike">
                          <a:effectLst/>
                          <a:latin typeface="Calibri" panose="020F0502020204030204" pitchFamily="34" charset="0"/>
                        </a:rPr>
                        <a:t>0</a:t>
                      </a:r>
                      <a:endParaRPr lang="en-US" sz="1600" b="0" i="0" u="none" strike="noStrike">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c>
                  <a:txBody>
                    <a:bodyPr/>
                    <a:lstStyle/>
                    <a:p>
                      <a:pPr algn="r" fontAlgn="ctr"/>
                      <a:r>
                        <a:rPr lang="en-US" sz="1600" u="none" strike="noStrike" dirty="0">
                          <a:effectLst/>
                          <a:latin typeface="Calibri" panose="020F0502020204030204" pitchFamily="34" charset="0"/>
                        </a:rPr>
                        <a:t>28</a:t>
                      </a:r>
                      <a:endParaRPr lang="en-US" sz="1600" b="0" i="0" u="none" strike="noStrike" dirty="0">
                        <a:solidFill>
                          <a:srgbClr val="000000"/>
                        </a:solidFill>
                        <a:effectLst/>
                        <a:latin typeface="Calibri" panose="020F0502020204030204" pitchFamily="34" charset="0"/>
                      </a:endParaRPr>
                    </a:p>
                  </a:txBody>
                  <a:tcPr marL="7817" marR="7817" marT="7817" marB="0" anchor="ctr">
                    <a:lnT w="28575" cap="flat" cmpd="sng" algn="ctr">
                      <a:solidFill>
                        <a:schemeClr val="tx1"/>
                      </a:solidFill>
                      <a:prstDash val="solid"/>
                      <a:round/>
                      <a:headEnd type="none" w="med" len="med"/>
                      <a:tailEnd type="none" w="med" len="med"/>
                    </a:lnT>
                  </a:tcPr>
                </a:tc>
              </a:tr>
              <a:tr h="172979">
                <a:tc vMerge="1">
                  <a:txBody>
                    <a:bodyPr/>
                    <a:lstStyle/>
                    <a:p>
                      <a:endParaRPr lang="en-US"/>
                    </a:p>
                  </a:txBody>
                  <a:tcPr/>
                </a:tc>
                <a:tc>
                  <a:txBody>
                    <a:bodyPr/>
                    <a:lstStyle/>
                    <a:p>
                      <a:pPr algn="r" fontAlgn="ctr"/>
                      <a:endParaRPr lang="en-US" sz="1400" b="0" i="0" u="none" strike="noStrike" dirty="0">
                        <a:solidFill>
                          <a:schemeClr val="bg1">
                            <a:lumMod val="50000"/>
                          </a:schemeClr>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10.7%</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b="1" u="none" strike="noStrike" dirty="0">
                          <a:solidFill>
                            <a:srgbClr val="FF0000"/>
                          </a:solidFill>
                          <a:effectLst/>
                          <a:latin typeface="Calibri" panose="020F0502020204030204" pitchFamily="34" charset="0"/>
                        </a:rPr>
                        <a:t>50.0%</a:t>
                      </a:r>
                      <a:endParaRPr lang="en-US" sz="1600" b="1" i="0" u="none" strike="noStrike" dirty="0">
                        <a:solidFill>
                          <a:srgbClr val="FF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solidFill>
                      <a:schemeClr val="tx1"/>
                    </a:solidFill>
                  </a:tcPr>
                </a:tc>
                <a:tc>
                  <a:txBody>
                    <a:bodyPr/>
                    <a:lstStyle/>
                    <a:p>
                      <a:pPr algn="r" fontAlgn="ctr"/>
                      <a:r>
                        <a:rPr lang="en-US" sz="1600" u="none" strike="noStrike" dirty="0">
                          <a:effectLst/>
                          <a:latin typeface="Calibri" panose="020F0502020204030204" pitchFamily="34" charset="0"/>
                        </a:rPr>
                        <a:t>21.4%</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3.6%</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c>
                  <a:txBody>
                    <a:bodyPr/>
                    <a:lstStyle/>
                    <a:p>
                      <a:pPr algn="r" fontAlgn="ctr"/>
                      <a:r>
                        <a:rPr lang="en-US" sz="1600" u="none" strike="noStrike" dirty="0">
                          <a:effectLst/>
                          <a:latin typeface="Calibri" panose="020F0502020204030204" pitchFamily="34" charset="0"/>
                        </a:rPr>
                        <a:t>100.0%</a:t>
                      </a:r>
                      <a:endParaRPr lang="en-US" sz="1600" b="0" i="0" u="none" strike="noStrike" dirty="0">
                        <a:solidFill>
                          <a:srgbClr val="000000"/>
                        </a:solidFill>
                        <a:effectLst/>
                        <a:latin typeface="Calibri" panose="020F0502020204030204" pitchFamily="34" charset="0"/>
                      </a:endParaRPr>
                    </a:p>
                  </a:txBody>
                  <a:tcPr marL="7817" marR="7817" marT="7817" marB="0" anchor="ctr">
                    <a:lnB w="12700" cap="flat" cmpd="sng" algn="ctr">
                      <a:solidFill>
                        <a:schemeClr val="tx1"/>
                      </a:solidFill>
                      <a:prstDash val="sysDot"/>
                      <a:round/>
                      <a:headEnd type="none" w="med" len="med"/>
                      <a:tailEnd type="none" w="med" len="med"/>
                    </a:lnB>
                  </a:tcPr>
                </a:tc>
              </a:tr>
              <a:tr h="172979">
                <a:tc rowSpan="2">
                  <a:txBody>
                    <a:bodyPr/>
                    <a:lstStyle/>
                    <a:p>
                      <a:pPr algn="l" fontAlgn="t"/>
                      <a:r>
                        <a:rPr lang="en-US" sz="1400" b="1" u="none" strike="noStrike" dirty="0">
                          <a:effectLst/>
                          <a:latin typeface="Calibri" panose="020F0502020204030204" pitchFamily="34" charset="0"/>
                        </a:rPr>
                        <a:t>Total</a:t>
                      </a:r>
                      <a:endParaRPr lang="en-US" sz="1400" b="1"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endParaRPr lang="en-US" sz="1400" b="1" i="0" u="none" strike="noStrike" dirty="0">
                        <a:solidFill>
                          <a:schemeClr val="bg1">
                            <a:lumMod val="50000"/>
                          </a:schemeClr>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a:effectLst/>
                          <a:latin typeface="Calibri" panose="020F0502020204030204" pitchFamily="34" charset="0"/>
                        </a:rPr>
                        <a:t>146</a:t>
                      </a:r>
                      <a:endParaRPr lang="en-US" sz="1600" b="1"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a:effectLst/>
                          <a:latin typeface="Calibri" panose="020F0502020204030204" pitchFamily="34" charset="0"/>
                        </a:rPr>
                        <a:t>50</a:t>
                      </a:r>
                      <a:endParaRPr lang="en-US" sz="1600" b="1"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a:effectLst/>
                          <a:latin typeface="Calibri" panose="020F0502020204030204" pitchFamily="34" charset="0"/>
                        </a:rPr>
                        <a:t>57</a:t>
                      </a:r>
                      <a:endParaRPr lang="en-US" sz="1600" b="1"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a:effectLst/>
                          <a:latin typeface="Calibri" panose="020F0502020204030204" pitchFamily="34" charset="0"/>
                        </a:rPr>
                        <a:t>1112</a:t>
                      </a:r>
                      <a:endParaRPr lang="en-US" sz="1600" b="1"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a:effectLst/>
                          <a:latin typeface="Calibri" panose="020F0502020204030204" pitchFamily="34" charset="0"/>
                        </a:rPr>
                        <a:t>59</a:t>
                      </a:r>
                      <a:endParaRPr lang="en-US" sz="1600" b="1" i="0" u="none" strike="noStrike">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effectLst/>
                          <a:latin typeface="Calibri" panose="020F0502020204030204" pitchFamily="34" charset="0"/>
                        </a:rPr>
                        <a:t>65</a:t>
                      </a:r>
                      <a:endParaRPr lang="en-US" sz="1600" b="1"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c>
                  <a:txBody>
                    <a:bodyPr/>
                    <a:lstStyle/>
                    <a:p>
                      <a:pPr algn="r" fontAlgn="ctr"/>
                      <a:r>
                        <a:rPr lang="en-US" sz="1600" b="1" u="none" strike="noStrike" dirty="0">
                          <a:effectLst/>
                          <a:latin typeface="Calibri" panose="020F0502020204030204" pitchFamily="34" charset="0"/>
                        </a:rPr>
                        <a:t>1578</a:t>
                      </a:r>
                      <a:endParaRPr lang="en-US" sz="1600" b="1" i="0" u="none" strike="noStrike" dirty="0">
                        <a:solidFill>
                          <a:srgbClr val="000000"/>
                        </a:solidFill>
                        <a:effectLst/>
                        <a:latin typeface="Calibri" panose="020F0502020204030204" pitchFamily="34" charset="0"/>
                      </a:endParaRPr>
                    </a:p>
                  </a:txBody>
                  <a:tcPr marL="7817" marR="7817" marT="7817" marB="0" anchor="ctr">
                    <a:lnT w="12700" cap="flat" cmpd="sng" algn="ctr">
                      <a:solidFill>
                        <a:schemeClr val="tx1"/>
                      </a:solidFill>
                      <a:prstDash val="sysDot"/>
                      <a:round/>
                      <a:headEnd type="none" w="med" len="med"/>
                      <a:tailEnd type="none" w="med" len="med"/>
                    </a:lnT>
                  </a:tcPr>
                </a:tc>
              </a:tr>
              <a:tr h="177229">
                <a:tc vMerge="1">
                  <a:txBody>
                    <a:bodyPr/>
                    <a:lstStyle/>
                    <a:p>
                      <a:endParaRPr lang="en-US"/>
                    </a:p>
                  </a:txBody>
                  <a:tcPr/>
                </a:tc>
                <a:tc>
                  <a:txBody>
                    <a:bodyPr/>
                    <a:lstStyle/>
                    <a:p>
                      <a:pPr algn="r" fontAlgn="ctr"/>
                      <a:endParaRPr lang="en-US" sz="1400" b="1" i="0" u="none" strike="noStrike" dirty="0">
                        <a:solidFill>
                          <a:schemeClr val="bg1">
                            <a:lumMod val="50000"/>
                          </a:schemeClr>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9.3%</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3.2%</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3.6%</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70.5%</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3.7%</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4.1%</a:t>
                      </a:r>
                      <a:endParaRPr lang="en-US" sz="1600" b="1" i="0" u="none" strike="noStrike" dirty="0">
                        <a:solidFill>
                          <a:srgbClr val="000000"/>
                        </a:solidFill>
                        <a:effectLst/>
                        <a:latin typeface="Calibri" panose="020F0502020204030204" pitchFamily="34" charset="0"/>
                      </a:endParaRPr>
                    </a:p>
                  </a:txBody>
                  <a:tcPr marL="7817" marR="7817" marT="7817" marB="0" anchor="ctr"/>
                </a:tc>
                <a:tc>
                  <a:txBody>
                    <a:bodyPr/>
                    <a:lstStyle/>
                    <a:p>
                      <a:pPr algn="r" fontAlgn="ctr"/>
                      <a:r>
                        <a:rPr lang="en-US" sz="1600" b="1" u="none" strike="noStrike" dirty="0">
                          <a:effectLst/>
                          <a:latin typeface="Calibri" panose="020F0502020204030204" pitchFamily="34" charset="0"/>
                        </a:rPr>
                        <a:t>100.0%</a:t>
                      </a:r>
                      <a:endParaRPr lang="en-US" sz="1600" b="1" i="0" u="none" strike="noStrike" dirty="0">
                        <a:solidFill>
                          <a:srgbClr val="000000"/>
                        </a:solidFill>
                        <a:effectLst/>
                        <a:latin typeface="Calibri" panose="020F0502020204030204" pitchFamily="34" charset="0"/>
                      </a:endParaRPr>
                    </a:p>
                  </a:txBody>
                  <a:tcPr marL="7817" marR="7817" marT="7817" marB="0" anchor="ctr"/>
                </a:tc>
              </a:tr>
            </a:tbl>
          </a:graphicData>
        </a:graphic>
      </p:graphicFrame>
    </p:spTree>
    <p:extLst>
      <p:ext uri="{BB962C8B-B14F-4D97-AF65-F5344CB8AC3E}">
        <p14:creationId xmlns:p14="http://schemas.microsoft.com/office/powerpoint/2010/main" val="2055034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Today’s discussion</a:t>
            </a:r>
            <a:endParaRPr lang="en-US" sz="3000" b="1" dirty="0">
              <a:latin typeface="Calibri" panose="020F0502020204030204" pitchFamily="34" charset="0"/>
            </a:endParaRPr>
          </a:p>
        </p:txBody>
      </p:sp>
      <p:sp>
        <p:nvSpPr>
          <p:cNvPr id="4" name="TextBox 3"/>
          <p:cNvSpPr txBox="1"/>
          <p:nvPr/>
        </p:nvSpPr>
        <p:spPr>
          <a:xfrm>
            <a:off x="381000" y="1976735"/>
            <a:ext cx="8458200" cy="5509200"/>
          </a:xfrm>
          <a:prstGeom prst="rect">
            <a:avLst/>
          </a:prstGeom>
          <a:noFill/>
        </p:spPr>
        <p:txBody>
          <a:bodyPr wrap="square" rtlCol="0">
            <a:spAutoFit/>
          </a:bodyPr>
          <a:lstStyle/>
          <a:p>
            <a:pPr marL="457200" indent="-457200">
              <a:spcAft>
                <a:spcPts val="0"/>
              </a:spcAft>
              <a:buFont typeface="+mj-lt"/>
              <a:buAutoNum type="arabicParenR"/>
            </a:pPr>
            <a:r>
              <a:rPr lang="en-US" sz="3200" dirty="0" smtClean="0">
                <a:latin typeface="Calibri" panose="020F0502020204030204" pitchFamily="34" charset="0"/>
              </a:rPr>
              <a:t>Overview of the healthcare workforce data available in Minnesota </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Walk through an example of how these data can be applied to a policy question</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Update on NGA data work</a:t>
            </a:r>
          </a:p>
          <a:p>
            <a:pPr>
              <a:spcAft>
                <a:spcPts val="0"/>
              </a:spcAft>
            </a:pPr>
            <a:endParaRPr lang="en-US" sz="3200" dirty="0" smtClean="0">
              <a:latin typeface="Calibri" panose="020F0502020204030204" pitchFamily="34" charset="0"/>
            </a:endParaRPr>
          </a:p>
          <a:p>
            <a:pPr marL="457200" indent="-457200">
              <a:spcAft>
                <a:spcPts val="0"/>
              </a:spcAft>
              <a:buFont typeface="+mj-lt"/>
              <a:buAutoNum type="arabicParenR"/>
            </a:pPr>
            <a:endParaRPr lang="en-US" sz="3200" dirty="0">
              <a:latin typeface="Calibri" panose="020F0502020204030204" pitchFamily="34" charset="0"/>
            </a:endParaRPr>
          </a:p>
          <a:p>
            <a:pPr>
              <a:spcAft>
                <a:spcPts val="0"/>
              </a:spcAft>
            </a:pPr>
            <a:endParaRPr lang="en-US" sz="3200" dirty="0" smtClean="0">
              <a:latin typeface="Calibri" panose="020F0502020204030204" pitchFamily="34" charset="0"/>
            </a:endParaRPr>
          </a:p>
          <a:p>
            <a:pPr marL="457200" indent="-457200">
              <a:spcAft>
                <a:spcPts val="0"/>
              </a:spcAft>
              <a:buFont typeface="+mj-lt"/>
              <a:buAutoNum type="arabicParenR"/>
            </a:pPr>
            <a:endParaRPr lang="en-US" sz="3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0600"/>
          </a:xfrm>
        </p:spPr>
        <p:txBody>
          <a:bodyPr>
            <a:normAutofit/>
          </a:bodyPr>
          <a:lstStyle/>
          <a:p>
            <a:pPr algn="ctr">
              <a:defRPr/>
            </a:pPr>
            <a:r>
              <a:rPr lang="en-US" sz="3000" b="1" dirty="0" smtClean="0">
                <a:latin typeface="Calibri" panose="020F0502020204030204" pitchFamily="34" charset="0"/>
              </a:rPr>
              <a:t>Healthcare workforce example</a:t>
            </a:r>
            <a:endParaRPr lang="en-US" sz="3000" b="1" dirty="0">
              <a:latin typeface="Calibri" panose="020F0502020204030204" pitchFamily="34" charset="0"/>
            </a:endParaRPr>
          </a:p>
        </p:txBody>
      </p:sp>
      <p:sp>
        <p:nvSpPr>
          <p:cNvPr id="3" name="TextBox 2"/>
          <p:cNvSpPr txBox="1"/>
          <p:nvPr/>
        </p:nvSpPr>
        <p:spPr>
          <a:xfrm>
            <a:off x="152400" y="1295400"/>
            <a:ext cx="5181600" cy="4985980"/>
          </a:xfrm>
          <a:prstGeom prst="rect">
            <a:avLst/>
          </a:prstGeom>
          <a:noFill/>
        </p:spPr>
        <p:txBody>
          <a:bodyPr wrap="square" rtlCol="0">
            <a:spAutoFit/>
          </a:bodyPr>
          <a:lstStyle/>
          <a:p>
            <a:r>
              <a:rPr lang="en-US" sz="2400" b="1" u="sng" dirty="0">
                <a:latin typeface="Calibri" panose="020F0502020204030204" pitchFamily="34" charset="0"/>
              </a:rPr>
              <a:t>W</a:t>
            </a:r>
            <a:r>
              <a:rPr lang="en-US" sz="2400" b="1" u="sng" dirty="0" smtClean="0">
                <a:latin typeface="Calibri" panose="020F0502020204030204" pitchFamily="34" charset="0"/>
              </a:rPr>
              <a:t>hat have we learned? </a:t>
            </a:r>
          </a:p>
          <a:p>
            <a:endParaRPr lang="en-US" dirty="0" smtClean="0">
              <a:latin typeface="Calibri" panose="020F0502020204030204" pitchFamily="34" charset="0"/>
            </a:endParaRPr>
          </a:p>
          <a:p>
            <a:endParaRPr lang="en-US" dirty="0">
              <a:latin typeface="Calibri" panose="020F0502020204030204" pitchFamily="34" charset="0"/>
            </a:endParaRPr>
          </a:p>
          <a:p>
            <a:pPr marL="285750" indent="-285750">
              <a:buFontTx/>
              <a:buChar char="-"/>
            </a:pPr>
            <a:r>
              <a:rPr lang="en-US" sz="2400" dirty="0" smtClean="0">
                <a:latin typeface="Calibri" panose="020F0502020204030204" pitchFamily="34" charset="0"/>
              </a:rPr>
              <a:t>Current provider counts: </a:t>
            </a:r>
            <a:r>
              <a:rPr lang="en-US" sz="2400" b="1" dirty="0" smtClean="0">
                <a:latin typeface="Calibri" panose="020F0502020204030204" pitchFamily="34" charset="0"/>
              </a:rPr>
              <a:t>Low</a:t>
            </a:r>
          </a:p>
          <a:p>
            <a:pPr marL="285750" indent="-285750">
              <a:buFontTx/>
              <a:buChar char="-"/>
            </a:pPr>
            <a:endParaRPr lang="en-US" sz="2400" dirty="0" smtClean="0">
              <a:latin typeface="Calibri" panose="020F0502020204030204" pitchFamily="34" charset="0"/>
            </a:endParaRPr>
          </a:p>
          <a:p>
            <a:pPr marL="285750" indent="-285750">
              <a:buFontTx/>
              <a:buChar char="-"/>
            </a:pPr>
            <a:r>
              <a:rPr lang="en-US" sz="2400" dirty="0" smtClean="0">
                <a:latin typeface="Calibri" panose="020F0502020204030204" pitchFamily="34" charset="0"/>
              </a:rPr>
              <a:t>Racial </a:t>
            </a:r>
            <a:r>
              <a:rPr lang="en-US" sz="2400" dirty="0">
                <a:latin typeface="Calibri" panose="020F0502020204030204" pitchFamily="34" charset="0"/>
              </a:rPr>
              <a:t>diversity: </a:t>
            </a:r>
            <a:r>
              <a:rPr lang="en-US" sz="2400" b="1" dirty="0" smtClean="0">
                <a:latin typeface="Calibri" panose="020F0502020204030204" pitchFamily="34" charset="0"/>
              </a:rPr>
              <a:t>Fairly </a:t>
            </a:r>
            <a:r>
              <a:rPr lang="en-US" sz="2400" b="1" dirty="0">
                <a:latin typeface="Calibri" panose="020F0502020204030204" pitchFamily="34" charset="0"/>
              </a:rPr>
              <a:t>l</a:t>
            </a:r>
            <a:r>
              <a:rPr lang="en-US" sz="2400" b="1" dirty="0" smtClean="0">
                <a:latin typeface="Calibri" panose="020F0502020204030204" pitchFamily="34" charset="0"/>
              </a:rPr>
              <a:t>ow</a:t>
            </a:r>
            <a:endParaRPr lang="en-US" sz="2400" b="1" dirty="0">
              <a:latin typeface="Calibri" panose="020F0502020204030204" pitchFamily="34" charset="0"/>
            </a:endParaRPr>
          </a:p>
          <a:p>
            <a:endParaRPr lang="en-US" sz="2400" b="1" dirty="0">
              <a:latin typeface="Calibri" panose="020F0502020204030204" pitchFamily="34" charset="0"/>
            </a:endParaRPr>
          </a:p>
          <a:p>
            <a:pPr marL="285750" indent="-285750">
              <a:buFontTx/>
              <a:buChar char="-"/>
            </a:pPr>
            <a:r>
              <a:rPr lang="en-US" sz="2400" dirty="0" smtClean="0">
                <a:latin typeface="Calibri" panose="020F0502020204030204" pitchFamily="34" charset="0"/>
              </a:rPr>
              <a:t>Market </a:t>
            </a:r>
            <a:r>
              <a:rPr lang="en-US" sz="2400" dirty="0">
                <a:latin typeface="Calibri" panose="020F0502020204030204" pitchFamily="34" charset="0"/>
              </a:rPr>
              <a:t>demand: </a:t>
            </a:r>
            <a:r>
              <a:rPr lang="en-US" sz="2400" b="1" dirty="0">
                <a:latin typeface="Calibri" panose="020F0502020204030204" pitchFamily="34" charset="0"/>
              </a:rPr>
              <a:t>Very high</a:t>
            </a:r>
          </a:p>
          <a:p>
            <a:endParaRPr lang="en-US" sz="2400" dirty="0" smtClean="0">
              <a:latin typeface="Calibri" panose="020F0502020204030204" pitchFamily="34" charset="0"/>
            </a:endParaRPr>
          </a:p>
          <a:p>
            <a:pPr marL="285750" indent="-285750">
              <a:buFontTx/>
              <a:buChar char="-"/>
            </a:pPr>
            <a:r>
              <a:rPr lang="en-US" sz="2400" dirty="0" smtClean="0">
                <a:latin typeface="Calibri" panose="020F0502020204030204" pitchFamily="34" charset="0"/>
              </a:rPr>
              <a:t>Capacity to grow more: </a:t>
            </a:r>
            <a:r>
              <a:rPr lang="en-US" sz="2400" b="1" dirty="0" smtClean="0">
                <a:latin typeface="Calibri" panose="020F0502020204030204" pitchFamily="34" charset="0"/>
              </a:rPr>
              <a:t>Questionable</a:t>
            </a:r>
          </a:p>
          <a:p>
            <a:endParaRPr lang="en-US" sz="2400" b="1" dirty="0">
              <a:latin typeface="Calibri" panose="020F0502020204030204" pitchFamily="34" charset="0"/>
            </a:endParaRPr>
          </a:p>
          <a:p>
            <a:pPr marL="285750" indent="-285750">
              <a:buFontTx/>
              <a:buChar char="-"/>
            </a:pPr>
            <a:r>
              <a:rPr lang="en-US" sz="2400" dirty="0" smtClean="0">
                <a:latin typeface="Calibri" panose="020F0502020204030204" pitchFamily="34" charset="0"/>
              </a:rPr>
              <a:t>Mobility: </a:t>
            </a:r>
            <a:r>
              <a:rPr lang="en-US" sz="2400" b="1" dirty="0" smtClean="0">
                <a:latin typeface="Calibri" panose="020F0502020204030204" pitchFamily="34" charset="0"/>
              </a:rPr>
              <a:t>About half will stay in area where they trained</a:t>
            </a:r>
            <a:endParaRPr lang="en-US" sz="2400" dirty="0">
              <a:latin typeface="Calibri" panose="020F0502020204030204" pitchFamily="34" charset="0"/>
            </a:endParaRPr>
          </a:p>
          <a:p>
            <a:endParaRPr lang="en-US" dirty="0">
              <a:latin typeface="Calibri" panose="020F0502020204030204" pitchFamily="34" charset="0"/>
            </a:endParaRPr>
          </a:p>
        </p:txBody>
      </p:sp>
      <p:pic>
        <p:nvPicPr>
          <p:cNvPr id="2052" name="Picture 4" descr="http://www.thinkinc.com/wp-content/uploads/2013/09/Data-Information-Knowledge-Wis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3324522"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019800" y="2752130"/>
            <a:ext cx="914400" cy="1667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0" y="2133600"/>
            <a:ext cx="3048000" cy="646331"/>
          </a:xfrm>
          <a:prstGeom prst="rect">
            <a:avLst/>
          </a:prstGeom>
          <a:noFill/>
          <a:ln w="28575">
            <a:solidFill>
              <a:srgbClr val="FF0000"/>
            </a:solidFill>
          </a:ln>
          <a:effectLst/>
        </p:spPr>
        <p:txBody>
          <a:bodyPr wrap="square" rtlCol="0">
            <a:spAutoFit/>
          </a:bodyPr>
          <a:lstStyle/>
          <a:p>
            <a:r>
              <a:rPr lang="en-US" dirty="0">
                <a:latin typeface="Calibri" panose="020F0502020204030204" pitchFamily="34" charset="0"/>
              </a:rPr>
              <a:t>We’re </a:t>
            </a:r>
            <a:r>
              <a:rPr lang="en-US" dirty="0" smtClean="0">
                <a:latin typeface="Calibri" panose="020F0502020204030204" pitchFamily="34" charset="0"/>
              </a:rPr>
              <a:t>between information and knowledge </a:t>
            </a:r>
            <a:endParaRPr lang="en-US" dirty="0">
              <a:latin typeface="Calibri" panose="020F0502020204030204" pitchFamily="34" charset="0"/>
            </a:endParaRPr>
          </a:p>
        </p:txBody>
      </p:sp>
    </p:spTree>
    <p:extLst>
      <p:ext uri="{BB962C8B-B14F-4D97-AF65-F5344CB8AC3E}">
        <p14:creationId xmlns:p14="http://schemas.microsoft.com/office/powerpoint/2010/main" val="262582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6176" y="4724400"/>
            <a:ext cx="8260976" cy="9906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Today’s discussion</a:t>
            </a:r>
            <a:endParaRPr lang="en-US" sz="3000" b="1" dirty="0">
              <a:latin typeface="Calibri" panose="020F0502020204030204" pitchFamily="34" charset="0"/>
            </a:endParaRPr>
          </a:p>
        </p:txBody>
      </p:sp>
      <p:sp>
        <p:nvSpPr>
          <p:cNvPr id="4" name="TextBox 3"/>
          <p:cNvSpPr txBox="1"/>
          <p:nvPr/>
        </p:nvSpPr>
        <p:spPr>
          <a:xfrm>
            <a:off x="381000" y="1976735"/>
            <a:ext cx="8458200" cy="5016758"/>
          </a:xfrm>
          <a:prstGeom prst="rect">
            <a:avLst/>
          </a:prstGeom>
          <a:noFill/>
        </p:spPr>
        <p:txBody>
          <a:bodyPr wrap="square" rtlCol="0">
            <a:spAutoFit/>
          </a:bodyPr>
          <a:lstStyle/>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Overview of the healthcare workforce data available in Minnesota </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Walk through an example of how these data can be applied to a policy question</a:t>
            </a:r>
          </a:p>
          <a:p>
            <a:pPr marL="457200" indent="-457200">
              <a:spcAft>
                <a:spcPts val="0"/>
              </a:spcAft>
              <a:buFont typeface="+mj-lt"/>
              <a:buAutoNum type="arabicParenR"/>
            </a:pPr>
            <a:endParaRPr lang="en-US" sz="3200" dirty="0">
              <a:solidFill>
                <a:schemeClr val="bg1">
                  <a:lumMod val="50000"/>
                </a:schemeClr>
              </a:solidFill>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Update on NGA data work</a:t>
            </a:r>
          </a:p>
          <a:p>
            <a:pPr>
              <a:spcAft>
                <a:spcPts val="0"/>
              </a:spcAft>
            </a:pPr>
            <a:endParaRPr lang="en-US" sz="3200" dirty="0">
              <a:latin typeface="Calibri" panose="020F0502020204030204" pitchFamily="34" charset="0"/>
            </a:endParaRPr>
          </a:p>
          <a:p>
            <a:pPr>
              <a:spcAft>
                <a:spcPts val="0"/>
              </a:spcAft>
            </a:pPr>
            <a:endParaRPr lang="en-US" sz="3200" dirty="0" smtClean="0">
              <a:latin typeface="Calibri" panose="020F0502020204030204" pitchFamily="34" charset="0"/>
            </a:endParaRPr>
          </a:p>
          <a:p>
            <a:pPr marL="457200" indent="-457200">
              <a:spcAft>
                <a:spcPts val="0"/>
              </a:spcAft>
              <a:buFont typeface="+mj-lt"/>
              <a:buAutoNum type="arabicParenR"/>
            </a:pPr>
            <a:endParaRPr lang="en-US" sz="3200" dirty="0">
              <a:latin typeface="Calibri" panose="020F0502020204030204" pitchFamily="34" charset="0"/>
            </a:endParaRPr>
          </a:p>
        </p:txBody>
      </p:sp>
    </p:spTree>
    <p:extLst>
      <p:ext uri="{BB962C8B-B14F-4D97-AF65-F5344CB8AC3E}">
        <p14:creationId xmlns:p14="http://schemas.microsoft.com/office/powerpoint/2010/main" val="122762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NGA data work</a:t>
            </a:r>
            <a:endParaRPr lang="en-US" sz="3000" b="1" dirty="0">
              <a:latin typeface="Calibri" panose="020F0502020204030204" pitchFamily="34" charset="0"/>
            </a:endParaRPr>
          </a:p>
        </p:txBody>
      </p:sp>
      <p:sp>
        <p:nvSpPr>
          <p:cNvPr id="4" name="TextBox 3"/>
          <p:cNvSpPr txBox="1"/>
          <p:nvPr/>
        </p:nvSpPr>
        <p:spPr>
          <a:xfrm>
            <a:off x="457200" y="1456765"/>
            <a:ext cx="8458200" cy="4031873"/>
          </a:xfrm>
          <a:prstGeom prst="rect">
            <a:avLst/>
          </a:prstGeom>
          <a:noFill/>
        </p:spPr>
        <p:txBody>
          <a:bodyPr wrap="square" rtlCol="0">
            <a:spAutoFit/>
          </a:bodyPr>
          <a:lstStyle/>
          <a:p>
            <a:pPr>
              <a:spcAft>
                <a:spcPts val="0"/>
              </a:spcAft>
            </a:pPr>
            <a:r>
              <a:rPr lang="en-US" sz="3200" dirty="0" smtClean="0">
                <a:latin typeface="Calibri" panose="020F0502020204030204" pitchFamily="34" charset="0"/>
              </a:rPr>
              <a:t>Broad data-related goals: </a:t>
            </a:r>
          </a:p>
          <a:p>
            <a:pPr>
              <a:spcAft>
                <a:spcPts val="0"/>
              </a:spcAft>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Catalogue healthcare workforce datasets</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Address gaps in healthcare workforce data</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latin typeface="Calibri" panose="020F0502020204030204" pitchFamily="34" charset="0"/>
              </a:rPr>
              <a:t>Better ways to disseminate/publicize data</a:t>
            </a:r>
          </a:p>
          <a:p>
            <a:pPr>
              <a:spcAft>
                <a:spcPts val="0"/>
              </a:spcAft>
            </a:pPr>
            <a:endParaRPr lang="en-US" sz="3200" dirty="0" smtClean="0">
              <a:latin typeface="Calibri" panose="020F0502020204030204" pitchFamily="34" charset="0"/>
            </a:endParaRPr>
          </a:p>
        </p:txBody>
      </p:sp>
    </p:spTree>
    <p:extLst>
      <p:ext uri="{BB962C8B-B14F-4D97-AF65-F5344CB8AC3E}">
        <p14:creationId xmlns:p14="http://schemas.microsoft.com/office/powerpoint/2010/main" val="1380772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NGA data work</a:t>
            </a:r>
            <a:endParaRPr lang="en-US" sz="3000" b="1" dirty="0">
              <a:latin typeface="Calibri" panose="020F0502020204030204" pitchFamily="34" charset="0"/>
            </a:endParaRPr>
          </a:p>
        </p:txBody>
      </p:sp>
      <p:sp>
        <p:nvSpPr>
          <p:cNvPr id="4" name="TextBox 3"/>
          <p:cNvSpPr txBox="1"/>
          <p:nvPr/>
        </p:nvSpPr>
        <p:spPr>
          <a:xfrm>
            <a:off x="381000" y="1600200"/>
            <a:ext cx="8458200" cy="1692771"/>
          </a:xfrm>
          <a:prstGeom prst="rect">
            <a:avLst/>
          </a:prstGeom>
          <a:noFill/>
        </p:spPr>
        <p:txBody>
          <a:bodyPr wrap="square" rtlCol="0">
            <a:spAutoFit/>
          </a:bodyPr>
          <a:lstStyle/>
          <a:p>
            <a:pPr>
              <a:spcAft>
                <a:spcPts val="0"/>
              </a:spcAft>
            </a:pPr>
            <a:r>
              <a:rPr lang="en-US" sz="3200" dirty="0" smtClean="0">
                <a:latin typeface="Calibri" panose="020F0502020204030204" pitchFamily="34" charset="0"/>
              </a:rPr>
              <a:t>Goal 1: </a:t>
            </a:r>
          </a:p>
          <a:p>
            <a:pPr>
              <a:spcAft>
                <a:spcPts val="0"/>
              </a:spcAft>
            </a:pPr>
            <a:endParaRPr lang="en-US" sz="3200" dirty="0">
              <a:latin typeface="Calibri" panose="020F0502020204030204" pitchFamily="34" charset="0"/>
            </a:endParaRPr>
          </a:p>
          <a:p>
            <a:pPr>
              <a:spcAft>
                <a:spcPts val="0"/>
              </a:spcAft>
            </a:pPr>
            <a:r>
              <a:rPr lang="en-US" sz="4000" b="1" dirty="0" smtClean="0">
                <a:latin typeface="Calibri" panose="020F0502020204030204" pitchFamily="34" charset="0"/>
                <a:sym typeface="Wingdings" panose="05000000000000000000" pitchFamily="2" charset="2"/>
              </a:rPr>
              <a:t> </a:t>
            </a:r>
            <a:r>
              <a:rPr lang="en-US" sz="3200" b="1" dirty="0" smtClean="0">
                <a:latin typeface="Calibri" panose="020F0502020204030204" pitchFamily="34" charset="0"/>
              </a:rPr>
              <a:t>Catalogue healthcare workforce datasets</a:t>
            </a:r>
          </a:p>
        </p:txBody>
      </p:sp>
    </p:spTree>
    <p:extLst>
      <p:ext uri="{BB962C8B-B14F-4D97-AF65-F5344CB8AC3E}">
        <p14:creationId xmlns:p14="http://schemas.microsoft.com/office/powerpoint/2010/main" val="3801045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NGA data work</a:t>
            </a:r>
            <a:endParaRPr lang="en-US" sz="3000" b="1" dirty="0">
              <a:latin typeface="Calibri" panose="020F0502020204030204" pitchFamily="34" charset="0"/>
            </a:endParaRPr>
          </a:p>
        </p:txBody>
      </p:sp>
      <p:sp>
        <p:nvSpPr>
          <p:cNvPr id="4" name="TextBox 3"/>
          <p:cNvSpPr txBox="1"/>
          <p:nvPr/>
        </p:nvSpPr>
        <p:spPr>
          <a:xfrm>
            <a:off x="381000" y="1219200"/>
            <a:ext cx="8458200" cy="5755422"/>
          </a:xfrm>
          <a:prstGeom prst="rect">
            <a:avLst/>
          </a:prstGeom>
          <a:noFill/>
        </p:spPr>
        <p:txBody>
          <a:bodyPr wrap="square" rtlCol="0">
            <a:spAutoFit/>
          </a:bodyPr>
          <a:lstStyle/>
          <a:p>
            <a:pPr>
              <a:spcAft>
                <a:spcPts val="0"/>
              </a:spcAft>
            </a:pPr>
            <a:r>
              <a:rPr lang="en-US" sz="3200" dirty="0" smtClean="0">
                <a:latin typeface="Calibri" panose="020F0502020204030204" pitchFamily="34" charset="0"/>
                <a:sym typeface="Wingdings" panose="05000000000000000000" pitchFamily="2" charset="2"/>
              </a:rPr>
              <a:t>Goal 2: </a:t>
            </a:r>
          </a:p>
          <a:p>
            <a:pPr>
              <a:spcAft>
                <a:spcPts val="0"/>
              </a:spcAft>
            </a:pPr>
            <a:endParaRPr lang="en-US" sz="3200" dirty="0" smtClean="0">
              <a:latin typeface="Calibri" panose="020F0502020204030204" pitchFamily="34" charset="0"/>
              <a:sym typeface="Wingdings" panose="05000000000000000000" pitchFamily="2" charset="2"/>
            </a:endParaRPr>
          </a:p>
          <a:p>
            <a:pPr marL="457200" indent="-457200">
              <a:spcAft>
                <a:spcPts val="0"/>
              </a:spcAft>
              <a:buFont typeface="Wingdings" panose="05000000000000000000" pitchFamily="2" charset="2"/>
              <a:buChar char="þ"/>
            </a:pPr>
            <a:r>
              <a:rPr lang="en-US" sz="3200" b="1" dirty="0" smtClean="0">
                <a:latin typeface="Calibri" panose="020F0502020204030204" pitchFamily="34" charset="0"/>
                <a:sym typeface="Wingdings" panose="05000000000000000000" pitchFamily="2" charset="2"/>
              </a:rPr>
              <a:t>Address gaps in workforce data</a:t>
            </a:r>
          </a:p>
          <a:p>
            <a:pPr marL="457200" indent="-457200">
              <a:spcAft>
                <a:spcPts val="0"/>
              </a:spcAft>
              <a:buFont typeface="Wingdings" panose="05000000000000000000" pitchFamily="2" charset="2"/>
              <a:buChar char="þ"/>
            </a:pPr>
            <a:endParaRPr lang="en-US" sz="3200" b="1" dirty="0">
              <a:latin typeface="Calibri" panose="020F0502020204030204" pitchFamily="34" charset="0"/>
              <a:sym typeface="Wingdings" panose="05000000000000000000" pitchFamily="2" charset="2"/>
            </a:endParaRPr>
          </a:p>
          <a:p>
            <a:pPr marL="457200" indent="-457200">
              <a:spcAft>
                <a:spcPts val="0"/>
              </a:spcAft>
              <a:buFont typeface="Wingdings" panose="05000000000000000000" pitchFamily="2" charset="2"/>
              <a:buChar char="ü"/>
            </a:pPr>
            <a:r>
              <a:rPr lang="en-US" sz="2400" b="1" dirty="0" smtClean="0">
                <a:latin typeface="Calibri" panose="020F0502020204030204" pitchFamily="34" charset="0"/>
                <a:sym typeface="Wingdings" panose="05000000000000000000" pitchFamily="2" charset="2"/>
              </a:rPr>
              <a:t>Longitudinal </a:t>
            </a:r>
            <a:r>
              <a:rPr lang="en-US" sz="2400" b="1" dirty="0">
                <a:latin typeface="Calibri" panose="020F0502020204030204" pitchFamily="34" charset="0"/>
                <a:sym typeface="Wingdings" panose="05000000000000000000" pitchFamily="2" charset="2"/>
              </a:rPr>
              <a:t>dataset </a:t>
            </a:r>
            <a:r>
              <a:rPr lang="en-US" sz="2400" dirty="0">
                <a:latin typeface="Calibri" panose="020F0502020204030204" pitchFamily="34" charset="0"/>
                <a:sym typeface="Wingdings" panose="05000000000000000000" pitchFamily="2" charset="2"/>
              </a:rPr>
              <a:t>that tracks program completers through career </a:t>
            </a:r>
            <a:r>
              <a:rPr lang="en-US" sz="2400" dirty="0" smtClean="0">
                <a:latin typeface="Calibri" panose="020F0502020204030204" pitchFamily="34" charset="0"/>
                <a:sym typeface="Wingdings" panose="05000000000000000000" pitchFamily="2" charset="2"/>
              </a:rPr>
              <a:t>transitions</a:t>
            </a:r>
          </a:p>
          <a:p>
            <a:pPr marL="457200" indent="-457200">
              <a:lnSpc>
                <a:spcPct val="200000"/>
              </a:lnSpc>
              <a:spcAft>
                <a:spcPts val="0"/>
              </a:spcAft>
              <a:buFont typeface="Wingdings" panose="05000000000000000000" pitchFamily="2" charset="2"/>
              <a:buChar char="ü"/>
            </a:pPr>
            <a:r>
              <a:rPr lang="en-US" sz="2400" dirty="0" smtClean="0">
                <a:latin typeface="Calibri" panose="020F0502020204030204" pitchFamily="34" charset="0"/>
                <a:sym typeface="Wingdings" panose="05000000000000000000" pitchFamily="2" charset="2"/>
              </a:rPr>
              <a:t>Addressing </a:t>
            </a:r>
            <a:r>
              <a:rPr lang="en-US" sz="2400" dirty="0">
                <a:latin typeface="Calibri" panose="020F0502020204030204" pitchFamily="34" charset="0"/>
                <a:sym typeface="Wingdings" panose="05000000000000000000" pitchFamily="2" charset="2"/>
              </a:rPr>
              <a:t>gaps specific to </a:t>
            </a:r>
            <a:r>
              <a:rPr lang="en-US" sz="2400" b="1" dirty="0">
                <a:latin typeface="Calibri" panose="020F0502020204030204" pitchFamily="34" charset="0"/>
                <a:sym typeface="Wingdings" panose="05000000000000000000" pitchFamily="2" charset="2"/>
              </a:rPr>
              <a:t>mental health workforce </a:t>
            </a:r>
            <a:r>
              <a:rPr lang="en-US" sz="2400" dirty="0" smtClean="0">
                <a:latin typeface="Calibri" panose="020F0502020204030204" pitchFamily="34" charset="0"/>
                <a:sym typeface="Wingdings" panose="05000000000000000000" pitchFamily="2" charset="2"/>
              </a:rPr>
              <a:t>data</a:t>
            </a:r>
          </a:p>
          <a:p>
            <a:pPr marL="457200" indent="-457200">
              <a:lnSpc>
                <a:spcPct val="200000"/>
              </a:lnSpc>
              <a:spcAft>
                <a:spcPts val="0"/>
              </a:spcAft>
              <a:buFont typeface="Wingdings" panose="05000000000000000000" pitchFamily="2" charset="2"/>
              <a:buChar char="ü"/>
            </a:pPr>
            <a:r>
              <a:rPr lang="en-US" sz="2400" dirty="0" smtClean="0">
                <a:latin typeface="Calibri" panose="020F0502020204030204" pitchFamily="34" charset="0"/>
                <a:sym typeface="Wingdings" panose="05000000000000000000" pitchFamily="2" charset="2"/>
              </a:rPr>
              <a:t>Beginning </a:t>
            </a:r>
            <a:r>
              <a:rPr lang="en-US" sz="2400" dirty="0">
                <a:latin typeface="Calibri" panose="020F0502020204030204" pitchFamily="34" charset="0"/>
                <a:sym typeface="Wingdings" panose="05000000000000000000" pitchFamily="2" charset="2"/>
              </a:rPr>
              <a:t>to collect data on </a:t>
            </a:r>
            <a:r>
              <a:rPr lang="en-US" sz="2400" b="1" dirty="0">
                <a:latin typeface="Calibri" panose="020F0502020204030204" pitchFamily="34" charset="0"/>
                <a:sym typeface="Wingdings" panose="05000000000000000000" pitchFamily="2" charset="2"/>
              </a:rPr>
              <a:t>new and emerging models of </a:t>
            </a:r>
            <a:r>
              <a:rPr lang="en-US" sz="2400" b="1" dirty="0" smtClean="0">
                <a:latin typeface="Calibri" panose="020F0502020204030204" pitchFamily="34" charset="0"/>
                <a:sym typeface="Wingdings" panose="05000000000000000000" pitchFamily="2" charset="2"/>
              </a:rPr>
              <a:t>care</a:t>
            </a:r>
          </a:p>
          <a:p>
            <a:pPr marL="457200" indent="-457200">
              <a:spcAft>
                <a:spcPts val="0"/>
              </a:spcAft>
              <a:buFont typeface="Wingdings" panose="05000000000000000000" pitchFamily="2" charset="2"/>
              <a:buChar char="ü"/>
            </a:pPr>
            <a:endParaRPr lang="en-US" sz="2400" b="1" dirty="0" smtClean="0">
              <a:latin typeface="Calibri" panose="020F0502020204030204" pitchFamily="34" charset="0"/>
              <a:sym typeface="Wingdings" panose="05000000000000000000" pitchFamily="2" charset="2"/>
            </a:endParaRPr>
          </a:p>
          <a:p>
            <a:pPr marL="457200" indent="-457200">
              <a:spcAft>
                <a:spcPts val="0"/>
              </a:spcAft>
              <a:buFont typeface="Wingdings" panose="05000000000000000000" pitchFamily="2" charset="2"/>
              <a:buChar char="ü"/>
            </a:pPr>
            <a:r>
              <a:rPr lang="en-US" sz="2400" b="1" dirty="0" smtClean="0">
                <a:latin typeface="Calibri" panose="020F0502020204030204" pitchFamily="34" charset="0"/>
                <a:sym typeface="Wingdings" panose="05000000000000000000" pitchFamily="2" charset="2"/>
              </a:rPr>
              <a:t>Re-designing </a:t>
            </a:r>
            <a:r>
              <a:rPr lang="en-US" sz="2400" b="1" dirty="0">
                <a:latin typeface="Calibri" panose="020F0502020204030204" pitchFamily="34" charset="0"/>
                <a:sym typeface="Wingdings" panose="05000000000000000000" pitchFamily="2" charset="2"/>
              </a:rPr>
              <a:t>our MDH workforce surveys </a:t>
            </a:r>
            <a:r>
              <a:rPr lang="en-US" sz="2400" dirty="0">
                <a:latin typeface="Calibri" panose="020F0502020204030204" pitchFamily="34" charset="0"/>
                <a:sym typeface="Wingdings" panose="05000000000000000000" pitchFamily="2" charset="2"/>
              </a:rPr>
              <a:t>to anticipate and “get ahead” of policy questions. </a:t>
            </a:r>
          </a:p>
          <a:p>
            <a:pPr>
              <a:spcAft>
                <a:spcPts val="0"/>
              </a:spcAft>
            </a:pPr>
            <a:endParaRPr lang="en-US" sz="2400" b="1" dirty="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1386431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NGA data work</a:t>
            </a:r>
            <a:endParaRPr lang="en-US" sz="3000" b="1" dirty="0">
              <a:latin typeface="Calibri" panose="020F0502020204030204" pitchFamily="34" charset="0"/>
            </a:endParaRPr>
          </a:p>
        </p:txBody>
      </p:sp>
      <p:sp>
        <p:nvSpPr>
          <p:cNvPr id="4" name="TextBox 3"/>
          <p:cNvSpPr txBox="1"/>
          <p:nvPr/>
        </p:nvSpPr>
        <p:spPr>
          <a:xfrm>
            <a:off x="381000" y="1219200"/>
            <a:ext cx="8458200" cy="1077218"/>
          </a:xfrm>
          <a:prstGeom prst="rect">
            <a:avLst/>
          </a:prstGeom>
          <a:noFill/>
        </p:spPr>
        <p:txBody>
          <a:bodyPr wrap="square" rtlCol="0">
            <a:spAutoFit/>
          </a:bodyPr>
          <a:lstStyle/>
          <a:p>
            <a:pPr>
              <a:spcAft>
                <a:spcPts val="0"/>
              </a:spcAft>
            </a:pPr>
            <a:r>
              <a:rPr lang="en-US" sz="3200" dirty="0" smtClean="0">
                <a:latin typeface="Calibri" panose="020F0502020204030204" pitchFamily="34" charset="0"/>
                <a:sym typeface="Wingdings" panose="05000000000000000000" pitchFamily="2" charset="2"/>
              </a:rPr>
              <a:t>Goal 3: </a:t>
            </a:r>
          </a:p>
          <a:p>
            <a:pPr>
              <a:spcAft>
                <a:spcPts val="0"/>
              </a:spcAft>
            </a:pPr>
            <a:r>
              <a:rPr lang="en-US" sz="3200" b="1" dirty="0" smtClean="0">
                <a:latin typeface="Calibri" panose="020F0502020204030204" pitchFamily="34" charset="0"/>
                <a:sym typeface="Wingdings" panose="05000000000000000000" pitchFamily="2" charset="2"/>
              </a:rPr>
              <a:t>Better ways to disseminate data</a:t>
            </a:r>
            <a:endParaRPr lang="en-US" sz="2400" b="1" dirty="0" smtClean="0">
              <a:latin typeface="Calibri" panose="020F0502020204030204" pitchFamily="34" charset="0"/>
              <a:sym typeface="Wingdings" panose="05000000000000000000" pitchFamily="2" charset="2"/>
            </a:endParaRPr>
          </a:p>
        </p:txBody>
      </p:sp>
      <p:sp>
        <p:nvSpPr>
          <p:cNvPr id="5" name="TextBox 4"/>
          <p:cNvSpPr txBox="1"/>
          <p:nvPr/>
        </p:nvSpPr>
        <p:spPr>
          <a:xfrm>
            <a:off x="1066800" y="2590800"/>
            <a:ext cx="7086600" cy="523220"/>
          </a:xfrm>
          <a:prstGeom prst="rect">
            <a:avLst/>
          </a:prstGeom>
          <a:noFill/>
        </p:spPr>
        <p:txBody>
          <a:bodyPr wrap="square" rtlCol="0">
            <a:spAutoFit/>
          </a:bodyPr>
          <a:lstStyle/>
          <a:p>
            <a:pPr algn="ctr"/>
            <a:r>
              <a:rPr lang="en-US" sz="2800" dirty="0" smtClean="0">
                <a:latin typeface="Calibri" panose="020F0502020204030204" pitchFamily="34" charset="0"/>
              </a:rPr>
              <a:t>How do (or would) YOU use workforce data? </a:t>
            </a:r>
          </a:p>
        </p:txBody>
      </p:sp>
      <p:pic>
        <p:nvPicPr>
          <p:cNvPr id="6" name="Picture 2" descr="Image result for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08402"/>
            <a:ext cx="5793454" cy="3244334"/>
          </a:xfrm>
          <a:prstGeom prst="rect">
            <a:avLst/>
          </a:prstGeom>
          <a:noFill/>
          <a:effectLst>
            <a:outerShdw blurRad="50800" dist="38100" dir="5400000" algn="t" rotWithShape="0">
              <a:prstClr val="black">
                <a:alpha val="40000"/>
              </a:prstClr>
            </a:outerShdw>
            <a:softEdge rad="114300"/>
          </a:effectLst>
        </p:spPr>
      </p:pic>
    </p:spTree>
    <p:extLst>
      <p:ext uri="{BB962C8B-B14F-4D97-AF65-F5344CB8AC3E}">
        <p14:creationId xmlns:p14="http://schemas.microsoft.com/office/powerpoint/2010/main" val="2360517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990600"/>
          </a:xfrm>
        </p:spPr>
        <p:txBody>
          <a:bodyPr>
            <a:normAutofit/>
          </a:bodyPr>
          <a:lstStyle/>
          <a:p>
            <a:pPr algn="ctr">
              <a:defRPr/>
            </a:pPr>
            <a:r>
              <a:rPr lang="en-US" sz="3000" b="1" dirty="0" smtClean="0">
                <a:latin typeface="Calibri" panose="020F0502020204030204" pitchFamily="34" charset="0"/>
              </a:rPr>
              <a:t>Contact Information</a:t>
            </a:r>
            <a:endParaRPr lang="en-US" sz="3000" b="1" dirty="0">
              <a:latin typeface="Calibri" panose="020F0502020204030204" pitchFamily="34" charset="0"/>
            </a:endParaRPr>
          </a:p>
        </p:txBody>
      </p:sp>
      <p:sp>
        <p:nvSpPr>
          <p:cNvPr id="3" name="TextBox 2"/>
          <p:cNvSpPr txBox="1"/>
          <p:nvPr/>
        </p:nvSpPr>
        <p:spPr>
          <a:xfrm>
            <a:off x="685800" y="2263676"/>
            <a:ext cx="7696200" cy="2677656"/>
          </a:xfrm>
          <a:prstGeom prst="rect">
            <a:avLst/>
          </a:prstGeom>
          <a:noFill/>
        </p:spPr>
        <p:txBody>
          <a:bodyPr wrap="square" rtlCol="0">
            <a:spAutoFit/>
          </a:bodyPr>
          <a:lstStyle/>
          <a:p>
            <a:pPr algn="ctr"/>
            <a:r>
              <a:rPr lang="en-US" sz="2400" dirty="0" smtClean="0">
                <a:latin typeface="Calibri" panose="020F0502020204030204" pitchFamily="34" charset="0"/>
              </a:rPr>
              <a:t>Teri Fritsma</a:t>
            </a:r>
          </a:p>
          <a:p>
            <a:pPr algn="ctr"/>
            <a:r>
              <a:rPr lang="en-US" sz="2400" dirty="0" smtClean="0">
                <a:latin typeface="Calibri" panose="020F0502020204030204" pitchFamily="34" charset="0"/>
              </a:rPr>
              <a:t>Senior Workforce Analyst</a:t>
            </a:r>
          </a:p>
          <a:p>
            <a:pPr algn="ctr"/>
            <a:r>
              <a:rPr lang="en-US" sz="2400" dirty="0" smtClean="0">
                <a:latin typeface="Calibri" panose="020F0502020204030204" pitchFamily="34" charset="0"/>
              </a:rPr>
              <a:t>Minnesota Department of Health, </a:t>
            </a:r>
          </a:p>
          <a:p>
            <a:pPr algn="ctr"/>
            <a:r>
              <a:rPr lang="en-US" sz="2400" dirty="0" smtClean="0">
                <a:latin typeface="Calibri" panose="020F0502020204030204" pitchFamily="34" charset="0"/>
              </a:rPr>
              <a:t>Office of Rural Health and Primary Care</a:t>
            </a:r>
          </a:p>
          <a:p>
            <a:pPr algn="ctr"/>
            <a:r>
              <a:rPr lang="en-US" sz="2400" b="1" dirty="0" smtClean="0">
                <a:latin typeface="Calibri" panose="020F0502020204030204" pitchFamily="34" charset="0"/>
              </a:rPr>
              <a:t>Healthcare Workforce Analysis Team</a:t>
            </a:r>
          </a:p>
          <a:p>
            <a:pPr algn="ctr"/>
            <a:r>
              <a:rPr lang="en-US" sz="2400" dirty="0" smtClean="0">
                <a:latin typeface="Calibri" panose="020F0502020204030204" pitchFamily="34" charset="0"/>
                <a:hlinkClick r:id="rId3"/>
              </a:rPr>
              <a:t>Teri.Fritsma@state.mn.us</a:t>
            </a:r>
            <a:endParaRPr lang="en-US" sz="2400" dirty="0" smtClean="0">
              <a:latin typeface="Calibri" panose="020F0502020204030204" pitchFamily="34" charset="0"/>
            </a:endParaRPr>
          </a:p>
          <a:p>
            <a:pPr algn="ctr"/>
            <a:r>
              <a:rPr lang="en-US" sz="2400" dirty="0" smtClean="0">
                <a:latin typeface="Calibri" panose="020F0502020204030204" pitchFamily="34" charset="0"/>
              </a:rPr>
              <a:t>(651) 201-4004</a:t>
            </a:r>
            <a:endParaRPr lang="en-US" sz="2400" dirty="0">
              <a:latin typeface="Calibri" panose="020F0502020204030204" pitchFamily="34" charset="0"/>
            </a:endParaRPr>
          </a:p>
        </p:txBody>
      </p:sp>
    </p:spTree>
    <p:extLst>
      <p:ext uri="{BB962C8B-B14F-4D97-AF65-F5344CB8AC3E}">
        <p14:creationId xmlns:p14="http://schemas.microsoft.com/office/powerpoint/2010/main" val="2185414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What exactly is “healthcare workforce data?”</a:t>
            </a:r>
            <a:endParaRPr lang="en-US" sz="3000" b="1" dirty="0">
              <a:latin typeface="Calibri" panose="020F0502020204030204" pitchFamily="34" charset="0"/>
            </a:endParaRPr>
          </a:p>
        </p:txBody>
      </p:sp>
      <p:sp>
        <p:nvSpPr>
          <p:cNvPr id="4" name="TextBox 3"/>
          <p:cNvSpPr txBox="1"/>
          <p:nvPr/>
        </p:nvSpPr>
        <p:spPr>
          <a:xfrm>
            <a:off x="381000" y="1219200"/>
            <a:ext cx="8001000" cy="5262979"/>
          </a:xfrm>
          <a:prstGeom prst="rect">
            <a:avLst/>
          </a:prstGeom>
          <a:noFill/>
        </p:spPr>
        <p:txBody>
          <a:bodyPr wrap="square" rtlCol="0">
            <a:spAutoFit/>
          </a:bodyPr>
          <a:lstStyle/>
          <a:p>
            <a:pPr>
              <a:spcAft>
                <a:spcPts val="0"/>
              </a:spcAft>
            </a:pPr>
            <a:endParaRPr lang="en-US" sz="2400" dirty="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Wages</a:t>
            </a:r>
          </a:p>
          <a:p>
            <a:pPr>
              <a:spcAft>
                <a:spcPts val="0"/>
              </a:spcAft>
            </a:pPr>
            <a:endParaRPr lang="en-US" sz="2400" dirty="0" smtClean="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Demographics—especially race and age</a:t>
            </a:r>
          </a:p>
          <a:p>
            <a:pPr>
              <a:spcAft>
                <a:spcPts val="0"/>
              </a:spcAft>
            </a:pPr>
            <a:endParaRPr lang="en-US" sz="2400" dirty="0" smtClean="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Career laddering/trajectories</a:t>
            </a:r>
          </a:p>
          <a:p>
            <a:pPr marL="457200" indent="-457200">
              <a:spcAft>
                <a:spcPts val="0"/>
              </a:spcAft>
              <a:buFontTx/>
              <a:buChar char="-"/>
            </a:pPr>
            <a:endParaRPr lang="en-US" sz="2400" dirty="0" smtClean="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Educational program completers</a:t>
            </a:r>
          </a:p>
          <a:p>
            <a:pPr>
              <a:spcAft>
                <a:spcPts val="0"/>
              </a:spcAft>
            </a:pPr>
            <a:endParaRPr lang="en-US" sz="2400" dirty="0" smtClean="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Rural/urban differences</a:t>
            </a:r>
          </a:p>
          <a:p>
            <a:pPr>
              <a:spcAft>
                <a:spcPts val="0"/>
              </a:spcAft>
            </a:pPr>
            <a:endParaRPr lang="en-US" sz="2400" dirty="0" smtClean="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Job vacancy rates </a:t>
            </a:r>
          </a:p>
          <a:p>
            <a:pPr marL="457200" indent="-457200">
              <a:spcAft>
                <a:spcPts val="0"/>
              </a:spcAft>
              <a:buFontTx/>
              <a:buChar char="-"/>
            </a:pPr>
            <a:endParaRPr lang="en-US" sz="2400" dirty="0">
              <a:latin typeface="Calibri" panose="020F0502020204030204" pitchFamily="34" charset="0"/>
            </a:endParaRPr>
          </a:p>
          <a:p>
            <a:pPr marL="457200" indent="-457200">
              <a:spcAft>
                <a:spcPts val="0"/>
              </a:spcAft>
              <a:buFontTx/>
              <a:buChar char="-"/>
            </a:pPr>
            <a:r>
              <a:rPr lang="en-US" sz="2400" dirty="0" smtClean="0">
                <a:latin typeface="Calibri" panose="020F0502020204030204" pitchFamily="34" charset="0"/>
              </a:rPr>
              <a:t>Projected workforce needs</a:t>
            </a:r>
          </a:p>
        </p:txBody>
      </p:sp>
    </p:spTree>
    <p:extLst>
      <p:ext uri="{BB962C8B-B14F-4D97-AF65-F5344CB8AC3E}">
        <p14:creationId xmlns:p14="http://schemas.microsoft.com/office/powerpoint/2010/main" val="79311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1143000"/>
            <a:ext cx="7086600" cy="1200329"/>
          </a:xfrm>
          <a:prstGeom prst="rect">
            <a:avLst/>
          </a:prstGeom>
          <a:noFill/>
        </p:spPr>
        <p:txBody>
          <a:bodyPr wrap="square" rtlCol="0">
            <a:spAutoFit/>
          </a:bodyPr>
          <a:lstStyle/>
          <a:p>
            <a:pPr algn="ctr"/>
            <a:r>
              <a:rPr lang="en-US" sz="3600" dirty="0" smtClean="0">
                <a:latin typeface="Calibri" panose="020F0502020204030204" pitchFamily="34" charset="0"/>
              </a:rPr>
              <a:t>How do YOU (or how </a:t>
            </a:r>
            <a:r>
              <a:rPr lang="en-US" sz="3600" i="1" dirty="0" smtClean="0">
                <a:latin typeface="Calibri" panose="020F0502020204030204" pitchFamily="34" charset="0"/>
              </a:rPr>
              <a:t>would </a:t>
            </a:r>
            <a:r>
              <a:rPr lang="en-US" sz="3600" dirty="0" smtClean="0">
                <a:latin typeface="Calibri" panose="020F0502020204030204" pitchFamily="34" charset="0"/>
              </a:rPr>
              <a:t>you) </a:t>
            </a:r>
          </a:p>
          <a:p>
            <a:pPr algn="ctr"/>
            <a:r>
              <a:rPr lang="en-US" sz="3600" dirty="0" smtClean="0">
                <a:latin typeface="Calibri" panose="020F0502020204030204" pitchFamily="34" charset="0"/>
              </a:rPr>
              <a:t>use workforce data? </a:t>
            </a:r>
          </a:p>
        </p:txBody>
      </p:sp>
      <p:pic>
        <p:nvPicPr>
          <p:cNvPr id="1026" name="Picture 2" descr="Image result for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5687786" cy="3185160"/>
          </a:xfrm>
          <a:prstGeom prst="rect">
            <a:avLst/>
          </a:prstGeom>
          <a:noFill/>
          <a:effectLst>
            <a:outerShdw blurRad="50800" dist="38100" dir="5400000" algn="t" rotWithShape="0">
              <a:prstClr val="black">
                <a:alpha val="40000"/>
              </a:prstClr>
            </a:outerShdw>
            <a:softEdge rad="114300"/>
          </a:effectLst>
        </p:spPr>
      </p:pic>
    </p:spTree>
    <p:extLst>
      <p:ext uri="{BB962C8B-B14F-4D97-AF65-F5344CB8AC3E}">
        <p14:creationId xmlns:p14="http://schemas.microsoft.com/office/powerpoint/2010/main" val="43897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1828800"/>
            <a:ext cx="9144000" cy="12954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Today’s discussion</a:t>
            </a:r>
            <a:endParaRPr lang="en-US" sz="3000" b="1" dirty="0">
              <a:latin typeface="Calibri" panose="020F0502020204030204" pitchFamily="34" charset="0"/>
            </a:endParaRPr>
          </a:p>
        </p:txBody>
      </p:sp>
      <p:sp>
        <p:nvSpPr>
          <p:cNvPr id="4" name="TextBox 3"/>
          <p:cNvSpPr txBox="1"/>
          <p:nvPr/>
        </p:nvSpPr>
        <p:spPr>
          <a:xfrm>
            <a:off x="381000" y="1976735"/>
            <a:ext cx="8458200" cy="5016758"/>
          </a:xfrm>
          <a:prstGeom prst="rect">
            <a:avLst/>
          </a:prstGeom>
          <a:noFill/>
        </p:spPr>
        <p:txBody>
          <a:bodyPr wrap="square" rtlCol="0">
            <a:spAutoFit/>
          </a:bodyPr>
          <a:lstStyle/>
          <a:p>
            <a:pPr marL="457200" indent="-457200">
              <a:spcAft>
                <a:spcPts val="0"/>
              </a:spcAft>
              <a:buFont typeface="+mj-lt"/>
              <a:buAutoNum type="arabicParenR"/>
            </a:pPr>
            <a:r>
              <a:rPr lang="en-US" sz="3200" dirty="0" smtClean="0">
                <a:latin typeface="Calibri" panose="020F0502020204030204" pitchFamily="34" charset="0"/>
              </a:rPr>
              <a:t>Overview of the healthcare workforce data available in Minnesota </a:t>
            </a:r>
          </a:p>
          <a:p>
            <a:pPr marL="457200" indent="-457200">
              <a:spcAft>
                <a:spcPts val="0"/>
              </a:spcAft>
              <a:buFont typeface="+mj-lt"/>
              <a:buAutoNum type="arabicParenR"/>
            </a:pPr>
            <a:endParaRPr lang="en-US" sz="3200" dirty="0">
              <a:latin typeface="Calibri" panose="020F0502020204030204" pitchFamily="34" charset="0"/>
            </a:endParaRPr>
          </a:p>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Walk through an example of how these data can be applied to a policy question</a:t>
            </a:r>
          </a:p>
          <a:p>
            <a:pPr marL="457200" indent="-457200">
              <a:spcAft>
                <a:spcPts val="0"/>
              </a:spcAft>
              <a:buFont typeface="+mj-lt"/>
              <a:buAutoNum type="arabicParenR"/>
            </a:pPr>
            <a:endParaRPr lang="en-US" sz="3200" dirty="0">
              <a:solidFill>
                <a:schemeClr val="bg1">
                  <a:lumMod val="50000"/>
                </a:schemeClr>
              </a:solidFill>
              <a:latin typeface="Calibri" panose="020F0502020204030204" pitchFamily="34" charset="0"/>
            </a:endParaRPr>
          </a:p>
          <a:p>
            <a:pPr marL="457200" indent="-457200">
              <a:spcAft>
                <a:spcPts val="0"/>
              </a:spcAft>
              <a:buFont typeface="+mj-lt"/>
              <a:buAutoNum type="arabicParenR"/>
            </a:pPr>
            <a:r>
              <a:rPr lang="en-US" sz="3200" dirty="0" smtClean="0">
                <a:solidFill>
                  <a:schemeClr val="bg1">
                    <a:lumMod val="50000"/>
                  </a:schemeClr>
                </a:solidFill>
                <a:latin typeface="Calibri" panose="020F0502020204030204" pitchFamily="34" charset="0"/>
              </a:rPr>
              <a:t>Update on NGA data work</a:t>
            </a:r>
          </a:p>
          <a:p>
            <a:pPr marL="457200" indent="-457200">
              <a:spcAft>
                <a:spcPts val="0"/>
              </a:spcAft>
              <a:buFont typeface="+mj-lt"/>
              <a:buAutoNum type="arabicParenR"/>
            </a:pPr>
            <a:endParaRPr lang="en-US" sz="3200" dirty="0">
              <a:latin typeface="Calibri" panose="020F0502020204030204" pitchFamily="34" charset="0"/>
            </a:endParaRPr>
          </a:p>
          <a:p>
            <a:pPr>
              <a:spcAft>
                <a:spcPts val="0"/>
              </a:spcAft>
            </a:pPr>
            <a:endParaRPr lang="en-US" sz="3200" dirty="0" smtClean="0">
              <a:latin typeface="Calibri" panose="020F0502020204030204" pitchFamily="34" charset="0"/>
            </a:endParaRPr>
          </a:p>
          <a:p>
            <a:pPr marL="457200" indent="-457200">
              <a:spcAft>
                <a:spcPts val="0"/>
              </a:spcAft>
              <a:buFont typeface="+mj-lt"/>
              <a:buAutoNum type="arabicParenR"/>
            </a:pPr>
            <a:endParaRPr lang="en-US" sz="3200" dirty="0">
              <a:latin typeface="Calibri" panose="020F0502020204030204" pitchFamily="34" charset="0"/>
            </a:endParaRPr>
          </a:p>
        </p:txBody>
      </p:sp>
    </p:spTree>
    <p:extLst>
      <p:ext uri="{BB962C8B-B14F-4D97-AF65-F5344CB8AC3E}">
        <p14:creationId xmlns:p14="http://schemas.microsoft.com/office/powerpoint/2010/main" val="341100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1447800"/>
            <a:ext cx="1472773"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Overview of available healthcare workforce data</a:t>
            </a:r>
            <a:endParaRPr lang="en-US" sz="3000" b="1" dirty="0">
              <a:latin typeface="Calibri" panose="020F0502020204030204" pitchFamily="34" charset="0"/>
            </a:endParaRPr>
          </a:p>
        </p:txBody>
      </p:sp>
      <p:sp>
        <p:nvSpPr>
          <p:cNvPr id="6" name="TextBox 5"/>
          <p:cNvSpPr txBox="1"/>
          <p:nvPr/>
        </p:nvSpPr>
        <p:spPr>
          <a:xfrm>
            <a:off x="533400" y="1600200"/>
            <a:ext cx="7620000" cy="4832092"/>
          </a:xfrm>
          <a:prstGeom prst="rect">
            <a:avLst/>
          </a:prstGeom>
          <a:noFill/>
        </p:spPr>
        <p:txBody>
          <a:bodyPr wrap="square" rtlCol="0">
            <a:spAutoFit/>
          </a:bodyPr>
          <a:lstStyle/>
          <a:p>
            <a:r>
              <a:rPr lang="en-US" sz="2800" b="1" dirty="0" smtClean="0">
                <a:latin typeface="Calibri" panose="020F0502020204030204" pitchFamily="34" charset="0"/>
              </a:rPr>
              <a:t>WHO?</a:t>
            </a:r>
          </a:p>
          <a:p>
            <a:endParaRPr lang="en-US" sz="2800" dirty="0">
              <a:latin typeface="Calibri" panose="020F0502020204030204" pitchFamily="34" charset="0"/>
            </a:endParaRPr>
          </a:p>
          <a:p>
            <a:pPr marL="457200" indent="-457200">
              <a:buFontTx/>
              <a:buChar char="-"/>
            </a:pPr>
            <a:r>
              <a:rPr lang="en-US" sz="2800" dirty="0" smtClean="0">
                <a:latin typeface="Calibri" panose="020F0502020204030204" pitchFamily="34" charset="0"/>
              </a:rPr>
              <a:t>MN Department of Health</a:t>
            </a:r>
          </a:p>
          <a:p>
            <a:pPr marL="457200" indent="-457200">
              <a:buFontTx/>
              <a:buChar char="-"/>
            </a:pPr>
            <a:r>
              <a:rPr lang="en-US" sz="2800" dirty="0" smtClean="0">
                <a:latin typeface="Calibri" panose="020F0502020204030204" pitchFamily="34" charset="0"/>
              </a:rPr>
              <a:t>MN Hospital Association</a:t>
            </a:r>
          </a:p>
          <a:p>
            <a:pPr marL="457200" indent="-457200">
              <a:buFontTx/>
              <a:buChar char="-"/>
            </a:pPr>
            <a:r>
              <a:rPr lang="en-US" sz="2800" dirty="0" smtClean="0">
                <a:latin typeface="Calibri" panose="020F0502020204030204" pitchFamily="34" charset="0"/>
              </a:rPr>
              <a:t>Care Providers of Minnesota</a:t>
            </a:r>
          </a:p>
          <a:p>
            <a:pPr marL="457200" indent="-457200">
              <a:buFontTx/>
              <a:buChar char="-"/>
            </a:pPr>
            <a:r>
              <a:rPr lang="en-US" sz="2800" dirty="0" smtClean="0">
                <a:latin typeface="Calibri" panose="020F0502020204030204" pitchFamily="34" charset="0"/>
              </a:rPr>
              <a:t>MN DEED</a:t>
            </a:r>
          </a:p>
          <a:p>
            <a:pPr marL="457200" indent="-457200">
              <a:buFontTx/>
              <a:buChar char="-"/>
            </a:pPr>
            <a:r>
              <a:rPr lang="en-US" sz="2800" dirty="0" smtClean="0">
                <a:latin typeface="Calibri" panose="020F0502020204030204" pitchFamily="34" charset="0"/>
              </a:rPr>
              <a:t>MN Department of Education</a:t>
            </a:r>
          </a:p>
          <a:p>
            <a:pPr marL="457200" indent="-457200">
              <a:buFontTx/>
              <a:buChar char="-"/>
            </a:pPr>
            <a:r>
              <a:rPr lang="en-US" sz="2800" dirty="0" smtClean="0">
                <a:latin typeface="Calibri" panose="020F0502020204030204" pitchFamily="34" charset="0"/>
              </a:rPr>
              <a:t>MN Office of Higher Education</a:t>
            </a:r>
          </a:p>
          <a:p>
            <a:pPr marL="457200" indent="-457200">
              <a:buFontTx/>
              <a:buChar char="-"/>
            </a:pPr>
            <a:r>
              <a:rPr lang="en-US" sz="2800" dirty="0" smtClean="0">
                <a:latin typeface="Calibri" panose="020F0502020204030204" pitchFamily="34" charset="0"/>
              </a:rPr>
              <a:t>MN Health licensing boards</a:t>
            </a:r>
          </a:p>
          <a:p>
            <a:pPr marL="457200" indent="-457200">
              <a:buFontTx/>
              <a:buChar char="-"/>
            </a:pPr>
            <a:r>
              <a:rPr lang="en-US" sz="2800" dirty="0" smtClean="0">
                <a:latin typeface="Calibri" panose="020F0502020204030204" pitchFamily="34" charset="0"/>
              </a:rPr>
              <a:t>IPEDS (federal)</a:t>
            </a:r>
          </a:p>
          <a:p>
            <a:pPr marL="457200" indent="-457200">
              <a:buFontTx/>
              <a:buChar char="-"/>
            </a:pPr>
            <a:r>
              <a:rPr lang="en-US" sz="2800" dirty="0" smtClean="0">
                <a:latin typeface="Calibri" panose="020F0502020204030204" pitchFamily="34" charset="0"/>
              </a:rPr>
              <a:t>“Help Wanted Online” (Private data source)</a:t>
            </a:r>
          </a:p>
        </p:txBody>
      </p:sp>
    </p:spTree>
    <p:extLst>
      <p:ext uri="{BB962C8B-B14F-4D97-AF65-F5344CB8AC3E}">
        <p14:creationId xmlns:p14="http://schemas.microsoft.com/office/powerpoint/2010/main" val="1281837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Overview of available healthcare workforce data</a:t>
            </a:r>
            <a:endParaRPr lang="en-US" sz="3000" b="1" dirty="0">
              <a:latin typeface="Calibri" panose="020F0502020204030204" pitchFamily="34" charset="0"/>
            </a:endParaRPr>
          </a:p>
        </p:txBody>
      </p:sp>
      <p:pic>
        <p:nvPicPr>
          <p:cNvPr id="15" name="Picture 14"/>
          <p:cNvPicPr>
            <a:picLocks noChangeAspect="1"/>
          </p:cNvPicPr>
          <p:nvPr/>
        </p:nvPicPr>
        <p:blipFill rotWithShape="1">
          <a:blip r:embed="rId3"/>
          <a:srcRect l="21245" t="31256" r="20132" b="16667"/>
          <a:stretch/>
        </p:blipFill>
        <p:spPr>
          <a:xfrm>
            <a:off x="304800" y="1981200"/>
            <a:ext cx="8458200" cy="4572000"/>
          </a:xfrm>
          <a:prstGeom prst="rect">
            <a:avLst/>
          </a:prstGeom>
        </p:spPr>
      </p:pic>
      <p:sp>
        <p:nvSpPr>
          <p:cNvPr id="3" name="Rectangle 2"/>
          <p:cNvSpPr/>
          <p:nvPr/>
        </p:nvSpPr>
        <p:spPr>
          <a:xfrm>
            <a:off x="381000" y="21336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91000" y="62484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1447800"/>
            <a:ext cx="17526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WHAT?</a:t>
            </a:r>
            <a:endParaRPr lang="en-US" sz="2800" b="1" dirty="0">
              <a:solidFill>
                <a:schemeClr val="tx1"/>
              </a:solidFill>
              <a:latin typeface="Calibri" panose="020F0502020204030204" pitchFamily="34" charset="0"/>
            </a:endParaRPr>
          </a:p>
        </p:txBody>
      </p:sp>
      <p:grpSp>
        <p:nvGrpSpPr>
          <p:cNvPr id="10" name="Group 9"/>
          <p:cNvGrpSpPr/>
          <p:nvPr/>
        </p:nvGrpSpPr>
        <p:grpSpPr>
          <a:xfrm>
            <a:off x="3733800" y="1563469"/>
            <a:ext cx="2133600" cy="2475131"/>
            <a:chOff x="3733800" y="1563469"/>
            <a:chExt cx="2133600" cy="2475131"/>
          </a:xfrm>
        </p:grpSpPr>
        <p:sp>
          <p:nvSpPr>
            <p:cNvPr id="5" name="Oval 4"/>
            <p:cNvSpPr/>
            <p:nvPr/>
          </p:nvSpPr>
          <p:spPr>
            <a:xfrm>
              <a:off x="3733800" y="2590800"/>
              <a:ext cx="14478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3400" y="1563469"/>
              <a:ext cx="1524000"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latin typeface="Calibri" panose="020F0502020204030204" pitchFamily="34" charset="0"/>
                </a:rPr>
                <a:t>Where my office fits in</a:t>
              </a:r>
              <a:endParaRPr lang="en-US" dirty="0">
                <a:latin typeface="Calibri" panose="020F0502020204030204" pitchFamily="34" charset="0"/>
              </a:endParaRPr>
            </a:p>
          </p:txBody>
        </p:sp>
        <p:cxnSp>
          <p:nvCxnSpPr>
            <p:cNvPr id="9" name="Straight Arrow Connector 8"/>
            <p:cNvCxnSpPr/>
            <p:nvPr/>
          </p:nvCxnSpPr>
          <p:spPr>
            <a:xfrm flipH="1">
              <a:off x="4876800" y="2209800"/>
              <a:ext cx="3048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3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pPr algn="ctr">
              <a:defRPr/>
            </a:pPr>
            <a:r>
              <a:rPr lang="en-US" sz="3000" b="1" dirty="0" smtClean="0">
                <a:latin typeface="Calibri" panose="020F0502020204030204" pitchFamily="34" charset="0"/>
              </a:rPr>
              <a:t>Overview of available healthcare workforce data</a:t>
            </a:r>
            <a:endParaRPr lang="en-US" sz="3000" b="1" dirty="0">
              <a:latin typeface="Calibri" panose="020F0502020204030204" pitchFamily="34" charset="0"/>
            </a:endParaRPr>
          </a:p>
        </p:txBody>
      </p:sp>
      <p:sp>
        <p:nvSpPr>
          <p:cNvPr id="6" name="TextBox 5"/>
          <p:cNvSpPr txBox="1"/>
          <p:nvPr/>
        </p:nvSpPr>
        <p:spPr>
          <a:xfrm>
            <a:off x="533400" y="2914471"/>
            <a:ext cx="7772400" cy="1200329"/>
          </a:xfrm>
          <a:prstGeom prst="rect">
            <a:avLst/>
          </a:prstGeom>
          <a:noFill/>
        </p:spPr>
        <p:txBody>
          <a:bodyPr wrap="square" rtlCol="0">
            <a:spAutoFit/>
          </a:bodyPr>
          <a:lstStyle/>
          <a:p>
            <a:r>
              <a:rPr lang="en-US" sz="2400" dirty="0" smtClean="0">
                <a:latin typeface="Calibri" panose="020F0502020204030204" pitchFamily="34" charset="0"/>
              </a:rPr>
              <a:t>Data are collected and analyzed here in Minnesota, but most data sets are part of national initiatives governed partly or fully by pre-established timelines, rules, and methodologies.</a:t>
            </a:r>
            <a:endParaRPr lang="en-US" sz="2400" dirty="0">
              <a:latin typeface="Calibri" panose="020F0502020204030204" pitchFamily="34" charset="0"/>
            </a:endParaRPr>
          </a:p>
        </p:txBody>
      </p:sp>
      <p:sp>
        <p:nvSpPr>
          <p:cNvPr id="9" name="Rounded Rectangle 8"/>
          <p:cNvSpPr/>
          <p:nvPr/>
        </p:nvSpPr>
        <p:spPr>
          <a:xfrm>
            <a:off x="152400" y="1905000"/>
            <a:ext cx="1752600" cy="762000"/>
          </a:xfrm>
          <a:prstGeom prst="roundRect">
            <a:avLst/>
          </a:prstGeom>
          <a:solidFill>
            <a:srgbClr val="A1B0D7"/>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alibri" panose="020F0502020204030204" pitchFamily="34" charset="0"/>
              </a:rPr>
              <a:t>HOW?</a:t>
            </a:r>
            <a:endParaRPr lang="en-US" sz="28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5858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990600"/>
          </a:xfrm>
        </p:spPr>
        <p:txBody>
          <a:bodyPr>
            <a:noAutofit/>
          </a:bodyPr>
          <a:lstStyle/>
          <a:p>
            <a:pPr algn="ctr">
              <a:defRPr/>
            </a:pPr>
            <a:r>
              <a:rPr lang="en-US" sz="3200" b="1" dirty="0" smtClean="0">
                <a:latin typeface="Calibri" panose="020F0502020204030204" pitchFamily="34" charset="0"/>
              </a:rPr>
              <a:t>How can we pull it together to say something meaningful?</a:t>
            </a:r>
            <a:endParaRPr lang="en-US" sz="3200" b="1" dirty="0">
              <a:latin typeface="Calibri" panose="020F0502020204030204" pitchFamily="34" charset="0"/>
            </a:endParaRPr>
          </a:p>
        </p:txBody>
      </p:sp>
      <p:pic>
        <p:nvPicPr>
          <p:cNvPr id="1030" name="Picture 6" descr="http://coarnb.org/wp-content/uploads/2014/03/ques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828800"/>
            <a:ext cx="5359400" cy="401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52802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242852"/>
      </a:dk2>
      <a:lt2>
        <a:srgbClr val="ACCBF9"/>
      </a:lt2>
      <a:accent1>
        <a:srgbClr val="072B6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19035</TotalTime>
  <Words>1876</Words>
  <Application>Microsoft Office PowerPoint</Application>
  <PresentationFormat>On-screen Show (4:3)</PresentationFormat>
  <Paragraphs>489</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Clarity</vt:lpstr>
      <vt:lpstr>Custom Design</vt:lpstr>
      <vt:lpstr>Minnesota’s Healthcare Workforce Data</vt:lpstr>
      <vt:lpstr>Today’s discussion</vt:lpstr>
      <vt:lpstr>What exactly is “healthcare workforce data?”</vt:lpstr>
      <vt:lpstr>PowerPoint Presentation</vt:lpstr>
      <vt:lpstr>Today’s discussion</vt:lpstr>
      <vt:lpstr>Overview of available healthcare workforce data</vt:lpstr>
      <vt:lpstr>Overview of available healthcare workforce data</vt:lpstr>
      <vt:lpstr>Overview of available healthcare workforce data</vt:lpstr>
      <vt:lpstr>How can we pull it together to say something meaningful?</vt:lpstr>
      <vt:lpstr>PowerPoint Presentation</vt:lpstr>
      <vt:lpstr>Today’s discussion</vt:lpstr>
      <vt:lpstr>Healthcare workforce example: fitting the pieces together</vt:lpstr>
      <vt:lpstr>Minnesota planning regions</vt:lpstr>
      <vt:lpstr>PowerPoint Presentation</vt:lpstr>
      <vt:lpstr>PowerPoint Presentation</vt:lpstr>
      <vt:lpstr>PowerPoint Presentation</vt:lpstr>
      <vt:lpstr>PowerPoint Presentation</vt:lpstr>
      <vt:lpstr>PowerPoint Presentation</vt:lpstr>
      <vt:lpstr>PowerPoint Presentation</vt:lpstr>
      <vt:lpstr>Healthcare workforce example</vt:lpstr>
      <vt:lpstr>Today’s discussion</vt:lpstr>
      <vt:lpstr>NGA data work</vt:lpstr>
      <vt:lpstr>NGA data work</vt:lpstr>
      <vt:lpstr>NGA data work</vt:lpstr>
      <vt:lpstr>NGA data work</vt:lpstr>
      <vt:lpstr>Contact Information</vt:lpstr>
    </vt:vector>
  </TitlesOfParts>
  <Company>Minnesota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Physician workforce demographics</dc:title>
  <dc:subject>An overview of the Minnesota physician workforce</dc:subject>
  <dc:creator>MDH;Office of Rural Health and Primary Care;Healthcare Workforce</dc:creator>
  <cp:lastModifiedBy>DeFor, Valerie H</cp:lastModifiedBy>
  <cp:revision>661</cp:revision>
  <cp:lastPrinted>2014-10-24T18:06:32Z</cp:lastPrinted>
  <dcterms:created xsi:type="dcterms:W3CDTF">2011-04-19T16:01:10Z</dcterms:created>
  <dcterms:modified xsi:type="dcterms:W3CDTF">2015-10-06T19:06:11Z</dcterms:modified>
</cp:coreProperties>
</file>