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349" r:id="rId2"/>
    <p:sldId id="408" r:id="rId3"/>
    <p:sldId id="406" r:id="rId4"/>
    <p:sldId id="407" r:id="rId5"/>
    <p:sldId id="409" r:id="rId6"/>
    <p:sldId id="410" r:id="rId7"/>
    <p:sldId id="402" r:id="rId8"/>
    <p:sldId id="340" r:id="rId9"/>
    <p:sldId id="352" r:id="rId10"/>
    <p:sldId id="403" r:id="rId11"/>
    <p:sldId id="414" r:id="rId12"/>
    <p:sldId id="416" r:id="rId13"/>
    <p:sldId id="415" r:id="rId14"/>
    <p:sldId id="404" r:id="rId15"/>
    <p:sldId id="405" r:id="rId16"/>
    <p:sldId id="412" r:id="rId17"/>
    <p:sldId id="411" r:id="rId18"/>
    <p:sldId id="413"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itchFamily="8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itchFamily="8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itchFamily="8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itchFamily="8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367">
          <p15:clr>
            <a:srgbClr val="A4A3A4"/>
          </p15:clr>
        </p15:guide>
        <p15:guide id="3"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4101" autoAdjust="0"/>
  </p:normalViewPr>
  <p:slideViewPr>
    <p:cSldViewPr snapToGrid="0" snapToObjects="1">
      <p:cViewPr varScale="1">
        <p:scale>
          <a:sx n="89" d="100"/>
          <a:sy n="89" d="100"/>
        </p:scale>
        <p:origin x="1282" y="77"/>
      </p:cViewPr>
      <p:guideLst>
        <p:guide orient="horz" pos="2160"/>
        <p:guide orient="horz" pos="3367"/>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75" d="100"/>
          <a:sy n="75" d="100"/>
        </p:scale>
        <p:origin x="-30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946D0-F835-4D2D-AA7B-A96EF4B3FC7E}" type="datetimeFigureOut">
              <a:rPr lang="en-US" smtClean="0"/>
              <a:pPr/>
              <a:t>9/9/2015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01141-39F0-493D-82DA-36784F37A31C}" type="slidenum">
              <a:rPr lang="en-US" smtClean="0"/>
              <a:pPr/>
              <a:t>‹#›</a:t>
            </a:fld>
            <a:endParaRPr lang="en-US" dirty="0"/>
          </a:p>
        </p:txBody>
      </p:sp>
    </p:spTree>
    <p:extLst>
      <p:ext uri="{BB962C8B-B14F-4D97-AF65-F5344CB8AC3E}">
        <p14:creationId xmlns:p14="http://schemas.microsoft.com/office/powerpoint/2010/main" val="107038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52525"/>
            <a:ext cx="4114800" cy="3086100"/>
          </a:xfrm>
        </p:spPr>
      </p:sp>
      <p:sp>
        <p:nvSpPr>
          <p:cNvPr id="3" name="Notes Placeholder 2"/>
          <p:cNvSpPr>
            <a:spLocks noGrp="1"/>
          </p:cNvSpPr>
          <p:nvPr>
            <p:ph type="body" idx="1"/>
          </p:nvPr>
        </p:nvSpPr>
        <p:spPr/>
        <p:txBody>
          <a:bodyPr/>
          <a:lstStyle/>
          <a:p>
            <a:r>
              <a:rPr lang="en-US" dirty="0" smtClean="0"/>
              <a:t>Will cover:</a:t>
            </a:r>
          </a:p>
          <a:p>
            <a:r>
              <a:rPr lang="en-US" dirty="0" smtClean="0"/>
              <a:t>Genesis of the state plan</a:t>
            </a:r>
          </a:p>
          <a:p>
            <a:r>
              <a:rPr lang="en-US" dirty="0" smtClean="0"/>
              <a:t>Process for generating recommendations</a:t>
            </a:r>
          </a:p>
          <a:p>
            <a:r>
              <a:rPr lang="en-US" dirty="0" smtClean="0"/>
              <a:t>The 24 recommendations in the state plan</a:t>
            </a:r>
          </a:p>
          <a:p>
            <a:r>
              <a:rPr lang="en-US" dirty="0" smtClean="0"/>
              <a:t>In depth look at several  recommendations that have the potential to impact rural Minnesota</a:t>
            </a:r>
          </a:p>
          <a:p>
            <a:r>
              <a:rPr lang="en-US" dirty="0" smtClean="0"/>
              <a:t>Questions and discussion</a:t>
            </a:r>
            <a:endParaRPr lang="en-US" dirty="0"/>
          </a:p>
        </p:txBody>
      </p:sp>
      <p:sp>
        <p:nvSpPr>
          <p:cNvPr id="4" name="Slide Number Placeholder 3"/>
          <p:cNvSpPr>
            <a:spLocks noGrp="1"/>
          </p:cNvSpPr>
          <p:nvPr>
            <p:ph type="sldNum" sz="quarter" idx="10"/>
          </p:nvPr>
        </p:nvSpPr>
        <p:spPr/>
        <p:txBody>
          <a:bodyPr/>
          <a:lstStyle/>
          <a:p>
            <a:fld id="{C1201141-39F0-493D-82DA-36784F37A31C}" type="slidenum">
              <a:rPr lang="en-US" smtClean="0"/>
              <a:pPr/>
              <a:t>1</a:t>
            </a:fld>
            <a:endParaRPr lang="en-US" dirty="0"/>
          </a:p>
        </p:txBody>
      </p:sp>
    </p:spTree>
    <p:extLst>
      <p:ext uri="{BB962C8B-B14F-4D97-AF65-F5344CB8AC3E}">
        <p14:creationId xmlns:p14="http://schemas.microsoft.com/office/powerpoint/2010/main" val="213566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new issue, but with the passage of the Affordable Care Act and mental health parity and not enough progress being made, NAMI Minnesota and other mental health stakeholders, the Minnesota legislature approved funds to develop a state mental health work plan</a:t>
            </a:r>
            <a:endParaRPr lang="en-US" dirty="0"/>
          </a:p>
        </p:txBody>
      </p:sp>
      <p:sp>
        <p:nvSpPr>
          <p:cNvPr id="4" name="Slide Number Placeholder 3"/>
          <p:cNvSpPr>
            <a:spLocks noGrp="1"/>
          </p:cNvSpPr>
          <p:nvPr>
            <p:ph type="sldNum" sz="quarter" idx="10"/>
          </p:nvPr>
        </p:nvSpPr>
        <p:spPr/>
        <p:txBody>
          <a:bodyPr/>
          <a:lstStyle/>
          <a:p>
            <a:fld id="{C1201141-39F0-493D-82DA-36784F37A31C}" type="slidenum">
              <a:rPr lang="en-US" smtClean="0"/>
              <a:pPr/>
              <a:t>7</a:t>
            </a:fld>
            <a:endParaRPr lang="en-US" dirty="0"/>
          </a:p>
        </p:txBody>
      </p:sp>
    </p:spTree>
    <p:extLst>
      <p:ext uri="{BB962C8B-B14F-4D97-AF65-F5344CB8AC3E}">
        <p14:creationId xmlns:p14="http://schemas.microsoft.com/office/powerpoint/2010/main" val="293739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legislation.</a:t>
            </a:r>
          </a:p>
          <a:p>
            <a:endParaRPr lang="en-US" dirty="0" smtClean="0"/>
          </a:p>
          <a:p>
            <a:r>
              <a:rPr lang="en-US" dirty="0" smtClean="0"/>
              <a:t>It was a large enough charge that we did  </a:t>
            </a:r>
            <a:r>
              <a:rPr lang="en-US" dirty="0"/>
              <a:t>not include workforce issues relevant to persons with autism or substance use </a:t>
            </a:r>
            <a:r>
              <a:rPr lang="en-US" dirty="0" smtClean="0"/>
              <a:t>disorders. </a:t>
            </a:r>
          </a:p>
          <a:p>
            <a:r>
              <a:rPr lang="en-US" dirty="0" smtClean="0"/>
              <a:t>The </a:t>
            </a:r>
            <a:r>
              <a:rPr lang="en-US" dirty="0"/>
              <a:t>Steering Committee </a:t>
            </a:r>
            <a:r>
              <a:rPr lang="en-US" dirty="0" smtClean="0"/>
              <a:t>recognized  </a:t>
            </a:r>
            <a:r>
              <a:rPr lang="en-US" dirty="0"/>
              <a:t>that there are significant workforce needs within these areas and that there are overlaps and co-occurring conditions. </a:t>
            </a:r>
            <a:endParaRPr lang="en-US" dirty="0" smtClean="0"/>
          </a:p>
          <a:p>
            <a:r>
              <a:rPr lang="en-US" dirty="0" smtClean="0"/>
              <a:t>It also recognized that  </a:t>
            </a:r>
            <a:r>
              <a:rPr lang="en-US" dirty="0"/>
              <a:t>a</a:t>
            </a:r>
            <a:r>
              <a:rPr lang="en-US" dirty="0" smtClean="0"/>
              <a:t>dding </a:t>
            </a:r>
            <a:r>
              <a:rPr lang="en-US" dirty="0"/>
              <a:t>the workforce issues from those communities would require the involvement of many additional individuals and would greatly broaden the scope of an already large task. </a:t>
            </a:r>
            <a:r>
              <a:rPr lang="en-US" dirty="0" smtClean="0"/>
              <a:t>As it was, we just completed the plan mid-December of 2014.</a:t>
            </a:r>
          </a:p>
          <a:p>
            <a:r>
              <a:rPr lang="en-US" dirty="0" smtClean="0"/>
              <a:t> </a:t>
            </a:r>
            <a:r>
              <a:rPr lang="en-US" dirty="0"/>
              <a:t>It is hoped that those communities can use this report to inform their respective workforce development plans.  </a:t>
            </a:r>
          </a:p>
          <a:p>
            <a:endParaRPr lang="en-US" dirty="0"/>
          </a:p>
          <a:p>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55C331AD-C9EA-4327-8FF8-B5851790049C}" type="slidenum">
              <a:rPr lang="en-US" smtClean="0"/>
              <a:pPr>
                <a:defRPr/>
              </a:pPr>
              <a:t>8</a:t>
            </a:fld>
            <a:endParaRPr lang="en-US" dirty="0"/>
          </a:p>
        </p:txBody>
      </p:sp>
    </p:spTree>
    <p:extLst>
      <p:ext uri="{BB962C8B-B14F-4D97-AF65-F5344CB8AC3E}">
        <p14:creationId xmlns:p14="http://schemas.microsoft.com/office/powerpoint/2010/main" val="90297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steering committee of 37 people representing the groups outlined in the legislation was formed.  </a:t>
            </a:r>
            <a:endParaRPr lang="en-US" dirty="0"/>
          </a:p>
          <a:p>
            <a:r>
              <a:rPr lang="en-US" dirty="0" smtClean="0"/>
              <a:t>The committee met monthly to determine information needed to hold a summit and write a state plan.  </a:t>
            </a:r>
          </a:p>
        </p:txBody>
      </p:sp>
      <p:sp>
        <p:nvSpPr>
          <p:cNvPr id="4" name="Slide Number Placeholder 3"/>
          <p:cNvSpPr>
            <a:spLocks noGrp="1"/>
          </p:cNvSpPr>
          <p:nvPr>
            <p:ph type="sldNum" sz="quarter" idx="10"/>
          </p:nvPr>
        </p:nvSpPr>
        <p:spPr/>
        <p:txBody>
          <a:bodyPr/>
          <a:lstStyle/>
          <a:p>
            <a:fld id="{C1201141-39F0-493D-82DA-36784F37A31C}" type="slidenum">
              <a:rPr lang="en-US" smtClean="0"/>
              <a:pPr/>
              <a:t>9</a:t>
            </a:fld>
            <a:endParaRPr lang="en-US" dirty="0"/>
          </a:p>
        </p:txBody>
      </p:sp>
    </p:spTree>
    <p:extLst>
      <p:ext uri="{BB962C8B-B14F-4D97-AF65-F5344CB8AC3E}">
        <p14:creationId xmlns:p14="http://schemas.microsoft.com/office/powerpoint/2010/main" val="350095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Data report contracted to ISEEK to examine mental health professions as defined by The </a:t>
            </a:r>
            <a:r>
              <a:rPr lang="en-US" dirty="0"/>
              <a:t>Health Resources and Services Administration (HRSA) </a:t>
            </a:r>
            <a:r>
              <a:rPr lang="en-US" dirty="0" smtClean="0"/>
              <a:t>as “core” (there is limited data on “non-professional” mental health workers.  </a:t>
            </a:r>
            <a:endParaRPr lang="en-US" dirty="0"/>
          </a:p>
          <a:p>
            <a:pPr marL="568325" lvl="0" indent="-401638">
              <a:buFont typeface="Arial" pitchFamily="34" charset="0"/>
              <a:buChar char="•"/>
            </a:pPr>
            <a:r>
              <a:rPr lang="en-US" dirty="0"/>
              <a:t>Psychiatrists</a:t>
            </a:r>
          </a:p>
          <a:p>
            <a:pPr marL="568325" lvl="0" indent="-401638">
              <a:buFont typeface="Arial" pitchFamily="34" charset="0"/>
              <a:buChar char="•"/>
            </a:pPr>
            <a:r>
              <a:rPr lang="en-US" dirty="0"/>
              <a:t>Psychologists, Clinical, Counseling, &amp; School Psychologists</a:t>
            </a:r>
          </a:p>
          <a:p>
            <a:pPr marL="568325" lvl="0" indent="-401638">
              <a:buFont typeface="Arial" pitchFamily="34" charset="0"/>
              <a:buChar char="•"/>
            </a:pPr>
            <a:r>
              <a:rPr lang="en-US" dirty="0"/>
              <a:t>Social Workers</a:t>
            </a:r>
          </a:p>
          <a:p>
            <a:pPr marL="568325" lvl="0" indent="-401638">
              <a:buFont typeface="Arial" pitchFamily="34" charset="0"/>
              <a:buChar char="•"/>
            </a:pPr>
            <a:r>
              <a:rPr lang="en-US" dirty="0"/>
              <a:t>Marriage &amp; Family Therapists</a:t>
            </a:r>
          </a:p>
          <a:p>
            <a:pPr marL="568325" lvl="0" indent="-401638">
              <a:buFont typeface="Arial" pitchFamily="34" charset="0"/>
              <a:buChar char="•"/>
            </a:pPr>
            <a:r>
              <a:rPr lang="en-US" dirty="0"/>
              <a:t>Mental Health Counselors</a:t>
            </a:r>
          </a:p>
          <a:p>
            <a:pPr marL="568325" lvl="0" indent="-401638">
              <a:buFont typeface="Arial" pitchFamily="34" charset="0"/>
              <a:buChar char="•"/>
            </a:pPr>
            <a:r>
              <a:rPr lang="en-US" dirty="0"/>
              <a:t>Advanced Practice Psychiatric Nurse Practitioners </a:t>
            </a:r>
            <a:endParaRPr lang="en-US" dirty="0" smtClean="0"/>
          </a:p>
          <a:p>
            <a:r>
              <a:rPr lang="en-US" dirty="0" smtClean="0"/>
              <a:t>1A.  Data Challenges to determining shortages due </a:t>
            </a:r>
            <a:r>
              <a:rPr lang="en-US" dirty="0"/>
              <a:t>to the way professions are aggregated, for example standard occupational classifications will lump licensed and unlicensed counselors together.  Part of it is due to the unavailability of data, for example employment surveys conducted by the Department of Employment and Economic Development do not include the self employed or those in private practice. Reminder that benchmarking was one of its major </a:t>
            </a:r>
            <a:r>
              <a:rPr lang="en-US" dirty="0" smtClean="0"/>
              <a:t>purpose.</a:t>
            </a:r>
          </a:p>
          <a:p>
            <a:pPr marL="228600" indent="-228600">
              <a:buAutoNum type="arabicPeriod" startAt="2"/>
            </a:pPr>
            <a:r>
              <a:rPr lang="en-US" dirty="0" smtClean="0"/>
              <a:t>Forums held in 20 venues around state.</a:t>
            </a:r>
          </a:p>
          <a:p>
            <a:pPr marL="228600" indent="-228600">
              <a:buAutoNum type="arabicPeriod" startAt="2"/>
            </a:pPr>
            <a:r>
              <a:rPr lang="en-US" dirty="0" smtClean="0"/>
              <a:t>Online survey that more than 500 people responded to</a:t>
            </a:r>
          </a:p>
          <a:p>
            <a:pPr marL="228600" indent="-228600">
              <a:buAutoNum type="arabicPeriod" startAt="2"/>
            </a:pPr>
            <a:r>
              <a:rPr lang="en-US" dirty="0" smtClean="0"/>
              <a:t>Summit at end of May, by invitation to ensure diversity, for 150 stakeholders</a:t>
            </a:r>
          </a:p>
          <a:p>
            <a:pPr marL="228600" indent="-228600">
              <a:buAutoNum type="arabicPeriod" startAt="2"/>
            </a:pPr>
            <a:r>
              <a:rPr lang="en-US" dirty="0" smtClean="0"/>
              <a:t>Analysis of 1999, 2004 and 2009 MN efforts</a:t>
            </a:r>
          </a:p>
          <a:p>
            <a:pPr marL="228600" indent="-228600">
              <a:buAutoNum type="arabicPeriod" startAt="2"/>
            </a:pPr>
            <a:r>
              <a:rPr lang="en-US" dirty="0" smtClean="0"/>
              <a:t>Examination of other states’ plans for best practices</a:t>
            </a:r>
            <a:endParaRPr lang="en-US" dirty="0"/>
          </a:p>
          <a:p>
            <a:pPr marL="568325" lvl="0" indent="-401638">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1201141-39F0-493D-82DA-36784F37A31C}" type="slidenum">
              <a:rPr lang="en-US" smtClean="0"/>
              <a:pPr/>
              <a:t>10</a:t>
            </a:fld>
            <a:endParaRPr lang="en-US" dirty="0"/>
          </a:p>
        </p:txBody>
      </p:sp>
    </p:spTree>
    <p:extLst>
      <p:ext uri="{BB962C8B-B14F-4D97-AF65-F5344CB8AC3E}">
        <p14:creationId xmlns:p14="http://schemas.microsoft.com/office/powerpoint/2010/main" val="1423134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9" descr="coverImag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5475" y="1611313"/>
            <a:ext cx="78501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1813" y="5616575"/>
            <a:ext cx="8302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16075" y="5915025"/>
            <a:ext cx="3943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16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37344"/>
            <a:ext cx="7366000" cy="4107769"/>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118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4" name="Picture 9" descr="iStock_000010353204Small.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25825" y="5786438"/>
            <a:ext cx="131762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274638"/>
            <a:ext cx="7366000" cy="792162"/>
          </a:xfrm>
        </p:spPr>
        <p:txBody>
          <a:bodyPr/>
          <a:lstStyle/>
          <a:p>
            <a:r>
              <a:rPr lang="en-US" smtClean="0"/>
              <a:t>Click to edit Master title style</a:t>
            </a:r>
            <a:endParaRPr lang="en-US"/>
          </a:p>
        </p:txBody>
      </p:sp>
      <p:sp>
        <p:nvSpPr>
          <p:cNvPr id="3" name="Content Placeholder 2"/>
          <p:cNvSpPr>
            <a:spLocks noGrp="1"/>
          </p:cNvSpPr>
          <p:nvPr>
            <p:ph idx="1"/>
          </p:nvPr>
        </p:nvSpPr>
        <p:spPr>
          <a:xfrm>
            <a:off x="762000" y="1237344"/>
            <a:ext cx="7366000" cy="4107769"/>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779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Chart Placeholder 6"/>
          <p:cNvSpPr>
            <a:spLocks noGrp="1"/>
          </p:cNvSpPr>
          <p:nvPr>
            <p:ph type="chart" sz="quarter" idx="10"/>
          </p:nvPr>
        </p:nvSpPr>
        <p:spPr>
          <a:xfrm>
            <a:off x="3063240" y="1843314"/>
            <a:ext cx="3017520" cy="2651760"/>
          </a:xfrm>
        </p:spPr>
        <p:txBody>
          <a:bodyPr rtlCol="0">
            <a:noAutofit/>
          </a:bodyPr>
          <a:lstStyle/>
          <a:p>
            <a:pPr lvl="0"/>
            <a:endParaRPr lang="en-US" noProof="0" dirty="0"/>
          </a:p>
        </p:txBody>
      </p:sp>
      <p:sp>
        <p:nvSpPr>
          <p:cNvPr id="9" name="Text Placeholder 8"/>
          <p:cNvSpPr>
            <a:spLocks noGrp="1"/>
          </p:cNvSpPr>
          <p:nvPr>
            <p:ph type="body" sz="quarter" idx="11"/>
          </p:nvPr>
        </p:nvSpPr>
        <p:spPr>
          <a:xfrm>
            <a:off x="2119086" y="1278611"/>
            <a:ext cx="4905828" cy="508000"/>
          </a:xfrm>
        </p:spPr>
        <p:txBody>
          <a:bodyPr/>
          <a:lstStyle>
            <a:lvl1pPr algn="ctr">
              <a:spcBef>
                <a:spcPts val="0"/>
              </a:spcBef>
              <a:defRPr>
                <a:solidFill>
                  <a:schemeClr val="accent1"/>
                </a:solidFill>
              </a:defRPr>
            </a:lvl1pPr>
          </a:lstStyle>
          <a:p>
            <a:pPr lvl="0"/>
            <a:r>
              <a:rPr lang="en-US" dirty="0" smtClean="0"/>
              <a:t>Click to edit Master text styles</a:t>
            </a:r>
          </a:p>
        </p:txBody>
      </p:sp>
      <p:sp>
        <p:nvSpPr>
          <p:cNvPr id="11" name="Text Placeholder 10"/>
          <p:cNvSpPr>
            <a:spLocks noGrp="1"/>
          </p:cNvSpPr>
          <p:nvPr>
            <p:ph type="body" sz="quarter" idx="12"/>
          </p:nvPr>
        </p:nvSpPr>
        <p:spPr>
          <a:xfrm>
            <a:off x="762000" y="5384799"/>
            <a:ext cx="7620000" cy="224971"/>
          </a:xfrm>
        </p:spPr>
        <p:txBody>
          <a:bodyPr anchor="b"/>
          <a:lstStyle>
            <a:lvl1pPr>
              <a:defRPr sz="1050"/>
            </a:lvl1pPr>
          </a:lstStyle>
          <a:p>
            <a:pPr lvl="0"/>
            <a:r>
              <a:rPr lang="en-US" dirty="0" smtClean="0"/>
              <a:t>Click to edit Master text styles</a:t>
            </a:r>
          </a:p>
        </p:txBody>
      </p:sp>
    </p:spTree>
    <p:extLst>
      <p:ext uri="{BB962C8B-B14F-4D97-AF65-F5344CB8AC3E}">
        <p14:creationId xmlns:p14="http://schemas.microsoft.com/office/powerpoint/2010/main" val="132080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9" descr="sectionbreak.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788" y="5922963"/>
            <a:ext cx="26749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762000" y="2039112"/>
            <a:ext cx="7620000" cy="461665"/>
          </a:xfrm>
        </p:spPr>
        <p:txBody>
          <a:bodyPr anchor="t">
            <a:spAutoFit/>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708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1999" y="1600200"/>
            <a:ext cx="3639457" cy="374491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2543" y="1600200"/>
            <a:ext cx="3639457" cy="374491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552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403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08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9" descr="sectionbreak.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788" y="5922963"/>
            <a:ext cx="26749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762000" y="2039112"/>
            <a:ext cx="7620000" cy="461665"/>
          </a:xfrm>
        </p:spPr>
        <p:txBody>
          <a:bodyPr>
            <a:spAutoFit/>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5172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9" descr="bottom1.jp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5786438"/>
            <a:ext cx="91440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762000" y="274638"/>
            <a:ext cx="7620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762000" y="1236663"/>
            <a:ext cx="7620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561138"/>
            <a:ext cx="2133600" cy="296862"/>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rebuchet MS" panose="020B0603020202020204" pitchFamily="34" charset="0"/>
              </a:defRPr>
            </a:lvl1pPr>
          </a:lstStyle>
          <a:p>
            <a:fld id="{07DF84F9-BD23-48F5-99FA-147518B8CDC8}" type="datetimeFigureOut">
              <a:rPr lang="en-US" altLang="en-US"/>
              <a:pPr/>
              <a:t>9/9/2015</a:t>
            </a:fld>
            <a:endParaRPr lang="en-US" altLang="en-US" dirty="0"/>
          </a:p>
        </p:txBody>
      </p:sp>
      <p:sp>
        <p:nvSpPr>
          <p:cNvPr id="5" name="Footer Placeholder 4"/>
          <p:cNvSpPr>
            <a:spLocks noGrp="1"/>
          </p:cNvSpPr>
          <p:nvPr>
            <p:ph type="ftr" sz="quarter" idx="3"/>
          </p:nvPr>
        </p:nvSpPr>
        <p:spPr>
          <a:xfrm>
            <a:off x="3124200" y="6561138"/>
            <a:ext cx="2895600" cy="296862"/>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rebuchet MS" panose="020B0603020202020204" pitchFamily="34" charset="0"/>
              </a:defRPr>
            </a:lvl1pPr>
          </a:lstStyle>
          <a:p>
            <a:endParaRPr lang="en-US" altLang="en-US" dirty="0"/>
          </a:p>
        </p:txBody>
      </p:sp>
      <p:sp>
        <p:nvSpPr>
          <p:cNvPr id="6" name="Slide Number Placeholder 5"/>
          <p:cNvSpPr>
            <a:spLocks noGrp="1"/>
          </p:cNvSpPr>
          <p:nvPr>
            <p:ph type="sldNum" sz="quarter" idx="4"/>
          </p:nvPr>
        </p:nvSpPr>
        <p:spPr>
          <a:xfrm>
            <a:off x="6553200" y="6561138"/>
            <a:ext cx="2133600" cy="296862"/>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rebuchet MS" panose="020B0603020202020204" pitchFamily="34" charset="0"/>
              </a:defRPr>
            </a:lvl1pPr>
          </a:lstStyle>
          <a:p>
            <a:fld id="{51011F7C-C6FA-40B5-8152-32F05F2A9B0F}" type="slidenum">
              <a:rPr lang="en-US" altLang="en-US"/>
              <a:pPr/>
              <a:t>‹#›</a:t>
            </a:fld>
            <a:endParaRPr lang="en-US" altLang="en-US" dirty="0"/>
          </a:p>
        </p:txBody>
      </p:sp>
      <p:pic>
        <p:nvPicPr>
          <p:cNvPr id="1032"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173788" y="5922963"/>
            <a:ext cx="26749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762000" y="6053138"/>
            <a:ext cx="2663825" cy="184150"/>
          </a:xfrm>
          <a:prstGeom prst="rect">
            <a:avLst/>
          </a:prstGeom>
          <a:noFill/>
        </p:spPr>
        <p:txBody>
          <a:bodyPr lIns="0" tIns="0" rIns="0" bIns="0" anchor="ctr">
            <a:spAutoFit/>
          </a:bodyPr>
          <a:lstStyle>
            <a:lvl1pPr>
              <a:defRPr>
                <a:solidFill>
                  <a:schemeClr val="tx1"/>
                </a:solidFill>
                <a:latin typeface="Trebuchet MS" panose="020B0603020202020204" pitchFamily="34" charset="0"/>
                <a:ea typeface="ヒラギノ角ゴ Pro W3" pitchFamily="84" charset="-128"/>
              </a:defRPr>
            </a:lvl1pPr>
            <a:lvl2pPr marL="37931725" indent="-37474525">
              <a:defRPr>
                <a:solidFill>
                  <a:schemeClr val="tx1"/>
                </a:solidFill>
                <a:latin typeface="Trebuchet MS" panose="020B0603020202020204" pitchFamily="34" charset="0"/>
                <a:ea typeface="ヒラギノ角ゴ Pro W3" pitchFamily="84" charset="-128"/>
              </a:defRPr>
            </a:lvl2pPr>
            <a:lvl3pPr>
              <a:defRPr>
                <a:solidFill>
                  <a:schemeClr val="tx1"/>
                </a:solidFill>
                <a:latin typeface="Trebuchet MS" panose="020B0603020202020204" pitchFamily="34" charset="0"/>
                <a:ea typeface="ヒラギノ角ゴ Pro W3" pitchFamily="84" charset="-128"/>
              </a:defRPr>
            </a:lvl3pPr>
            <a:lvl4pPr>
              <a:defRPr>
                <a:solidFill>
                  <a:schemeClr val="tx1"/>
                </a:solidFill>
                <a:latin typeface="Trebuchet MS" panose="020B0603020202020204" pitchFamily="34" charset="0"/>
                <a:ea typeface="ヒラギノ角ゴ Pro W3" pitchFamily="84" charset="-128"/>
              </a:defRPr>
            </a:lvl4pPr>
            <a:lvl5pPr>
              <a:defRPr>
                <a:solidFill>
                  <a:schemeClr val="tx1"/>
                </a:solidFill>
                <a:latin typeface="Trebuchet MS" panose="020B0603020202020204" pitchFamily="34" charset="0"/>
                <a:ea typeface="ヒラギノ角ゴ Pro W3" pitchFamily="84" charset="-128"/>
              </a:defRPr>
            </a:lvl5pPr>
            <a:lvl6pPr marL="457200" fontAlgn="base">
              <a:spcBef>
                <a:spcPct val="0"/>
              </a:spcBef>
              <a:spcAft>
                <a:spcPct val="0"/>
              </a:spcAft>
              <a:defRPr>
                <a:solidFill>
                  <a:schemeClr val="tx1"/>
                </a:solidFill>
                <a:latin typeface="Trebuchet MS" panose="020B0603020202020204" pitchFamily="34" charset="0"/>
                <a:ea typeface="ヒラギノ角ゴ Pro W3" pitchFamily="84" charset="-128"/>
              </a:defRPr>
            </a:lvl6pPr>
            <a:lvl7pPr marL="914400" fontAlgn="base">
              <a:spcBef>
                <a:spcPct val="0"/>
              </a:spcBef>
              <a:spcAft>
                <a:spcPct val="0"/>
              </a:spcAft>
              <a:defRPr>
                <a:solidFill>
                  <a:schemeClr val="tx1"/>
                </a:solidFill>
                <a:latin typeface="Trebuchet MS" panose="020B0603020202020204" pitchFamily="34" charset="0"/>
                <a:ea typeface="ヒラギノ角ゴ Pro W3" pitchFamily="84" charset="-128"/>
              </a:defRPr>
            </a:lvl7pPr>
            <a:lvl8pPr marL="1371600" fontAlgn="base">
              <a:spcBef>
                <a:spcPct val="0"/>
              </a:spcBef>
              <a:spcAft>
                <a:spcPct val="0"/>
              </a:spcAft>
              <a:defRPr>
                <a:solidFill>
                  <a:schemeClr val="tx1"/>
                </a:solidFill>
                <a:latin typeface="Trebuchet MS" panose="020B0603020202020204" pitchFamily="34" charset="0"/>
                <a:ea typeface="ヒラギノ角ゴ Pro W3" pitchFamily="84" charset="-128"/>
              </a:defRPr>
            </a:lvl8pPr>
            <a:lvl9pPr marL="1828800" fontAlgn="base">
              <a:spcBef>
                <a:spcPct val="0"/>
              </a:spcBef>
              <a:spcAft>
                <a:spcPct val="0"/>
              </a:spcAft>
              <a:defRPr>
                <a:solidFill>
                  <a:schemeClr val="tx1"/>
                </a:solidFill>
                <a:latin typeface="Trebuchet MS" panose="020B0603020202020204" pitchFamily="34" charset="0"/>
                <a:ea typeface="ヒラギノ角ゴ Pro W3" pitchFamily="84" charset="-128"/>
              </a:defRPr>
            </a:lvl9pPr>
          </a:lstStyle>
          <a:p>
            <a:r>
              <a:rPr lang="en-US" altLang="en-US" sz="1200" dirty="0">
                <a:solidFill>
                  <a:schemeClr val="bg1"/>
                </a:solidFill>
              </a:rPr>
              <a:t>www.HealthForceMinnesota.org</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txStyles>
    <p:titleStyle>
      <a:lvl1pPr algn="l" rtl="0" fontAlgn="base">
        <a:spcBef>
          <a:spcPct val="0"/>
        </a:spcBef>
        <a:spcAft>
          <a:spcPct val="0"/>
        </a:spcAft>
        <a:defRPr sz="3000" kern="1200">
          <a:solidFill>
            <a:srgbClr val="85C643"/>
          </a:solidFill>
          <a:latin typeface="+mj-lt"/>
          <a:ea typeface="ヒラギノ角ゴ Pro W3" pitchFamily="84" charset="-128"/>
          <a:cs typeface="+mj-cs"/>
        </a:defRPr>
      </a:lvl1pPr>
      <a:lvl2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2pPr>
      <a:lvl3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3pPr>
      <a:lvl4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4pPr>
      <a:lvl5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5pPr>
      <a:lvl6pPr marL="4572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6pPr>
      <a:lvl7pPr marL="9144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7pPr>
      <a:lvl8pPr marL="13716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8pPr>
      <a:lvl9pPr marL="18288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9pPr>
    </p:titleStyle>
    <p:bodyStyle>
      <a:lvl1pPr algn="l" rtl="0" fontAlgn="base">
        <a:spcBef>
          <a:spcPct val="20000"/>
        </a:spcBef>
        <a:spcAft>
          <a:spcPct val="0"/>
        </a:spcAft>
        <a:buFont typeface="Arial" panose="020B0604020202020204" pitchFamily="34" charset="0"/>
        <a:defRPr kern="1200">
          <a:solidFill>
            <a:schemeClr val="tx1"/>
          </a:solidFill>
          <a:latin typeface="+mn-lt"/>
          <a:ea typeface="ヒラギノ角ゴ Pro W3" pitchFamily="84" charset="-128"/>
          <a:cs typeface="+mn-cs"/>
        </a:defRPr>
      </a:lvl1pPr>
      <a:lvl2pPr marL="174625" indent="-174625" algn="l" rtl="0" fontAlgn="base">
        <a:spcBef>
          <a:spcPct val="20000"/>
        </a:spcBef>
        <a:spcAft>
          <a:spcPct val="0"/>
        </a:spcAft>
        <a:buFont typeface="Arial" panose="020B0604020202020204" pitchFamily="34" charset="0"/>
        <a:buChar char="•"/>
        <a:defRPr sz="1600" kern="1200">
          <a:solidFill>
            <a:schemeClr val="tx1"/>
          </a:solidFill>
          <a:latin typeface="+mn-lt"/>
          <a:ea typeface="ヒラギノ角ゴ Pro W3" pitchFamily="84" charset="-128"/>
          <a:cs typeface="+mn-cs"/>
        </a:defRPr>
      </a:lvl2pPr>
      <a:lvl3pPr marL="341313" indent="-166688" algn="l" rtl="0" fontAlgn="base">
        <a:spcBef>
          <a:spcPct val="20000"/>
        </a:spcBef>
        <a:spcAft>
          <a:spcPct val="0"/>
        </a:spcAft>
        <a:buFont typeface="Arial" panose="020B0604020202020204" pitchFamily="34" charset="0"/>
        <a:buChar char="–"/>
        <a:defRPr sz="1600" kern="1200">
          <a:solidFill>
            <a:schemeClr val="tx1"/>
          </a:solidFill>
          <a:latin typeface="+mn-lt"/>
          <a:ea typeface="ヒラギノ角ゴ Pro W3" pitchFamily="84" charset="-128"/>
          <a:cs typeface="+mn-cs"/>
        </a:defRPr>
      </a:lvl3pPr>
      <a:lvl4pPr marL="515938" indent="-174625" algn="l" rtl="0" fontAlgn="base">
        <a:spcBef>
          <a:spcPct val="20000"/>
        </a:spcBef>
        <a:spcAft>
          <a:spcPct val="0"/>
        </a:spcAft>
        <a:buSzPct val="100000"/>
        <a:buFont typeface="Arial" panose="020B0604020202020204" pitchFamily="34" charset="0"/>
        <a:buChar char="»"/>
        <a:defRPr sz="1600" kern="1200">
          <a:solidFill>
            <a:schemeClr val="tx1"/>
          </a:solidFill>
          <a:latin typeface="+mn-lt"/>
          <a:ea typeface="ヒラギノ角ゴ Pro W3" pitchFamily="84" charset="-128"/>
          <a:cs typeface="+mn-cs"/>
        </a:defRPr>
      </a:lvl4pPr>
      <a:lvl5pPr marL="688975" indent="-173038" algn="l" rtl="0" fontAlgn="base">
        <a:spcBef>
          <a:spcPct val="20000"/>
        </a:spcBef>
        <a:spcAft>
          <a:spcPct val="0"/>
        </a:spcAft>
        <a:buFont typeface="Arial" panose="020B0604020202020204" pitchFamily="34" charset="0"/>
        <a:buChar char="•"/>
        <a:defRPr sz="1600" kern="1200">
          <a:solidFill>
            <a:schemeClr val="tx1"/>
          </a:solidFill>
          <a:latin typeface="+mn-lt"/>
          <a:ea typeface="ヒラギノ角ゴ Pro W3"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 Id="rId9" Type="http://schemas.openxmlformats.org/officeDocument/2006/relationships/image" Target="../media/image27.jpg"/></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field@winona.edu" TargetMode="External"/><Relationship Id="rId2" Type="http://schemas.openxmlformats.org/officeDocument/2006/relationships/hyperlink" Target="mailto:mbormann@winona.edu"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yDwj6zcja8" TargetMode="External"/><Relationship Id="rId2" Type="http://schemas.openxmlformats.org/officeDocument/2006/relationships/hyperlink" Target="https://www.youtube.com/watch?v=79fQGXJjmos" TargetMode="External"/><Relationship Id="rId1" Type="http://schemas.openxmlformats.org/officeDocument/2006/relationships/slideLayout" Target="../slideLayouts/slideLayout2.xml"/><Relationship Id="rId4" Type="http://schemas.openxmlformats.org/officeDocument/2006/relationships/hyperlink" Target="https://www.youtube.com/watch?v=dGBygKlska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359" y="2911415"/>
            <a:ext cx="4559282" cy="2091906"/>
          </a:xfrm>
          <a:prstGeom prst="rect">
            <a:avLst/>
          </a:prstGeom>
        </p:spPr>
      </p:pic>
      <p:sp>
        <p:nvSpPr>
          <p:cNvPr id="3" name="Title 2"/>
          <p:cNvSpPr>
            <a:spLocks noGrp="1"/>
          </p:cNvSpPr>
          <p:nvPr>
            <p:ph type="title"/>
          </p:nvPr>
        </p:nvSpPr>
        <p:spPr>
          <a:xfrm>
            <a:off x="762000" y="2039112"/>
            <a:ext cx="7620000" cy="677108"/>
          </a:xfrm>
        </p:spPr>
        <p:txBody>
          <a:bodyPr/>
          <a:lstStyle/>
          <a:p>
            <a:pPr algn="ctr"/>
            <a:r>
              <a:rPr lang="en-US" sz="4400" b="1" dirty="0" smtClean="0"/>
              <a:t>Spring/Summer 2015 RECAP</a:t>
            </a:r>
            <a:endParaRPr lang="en-US" sz="4400" b="1" dirty="0"/>
          </a:p>
        </p:txBody>
      </p:sp>
    </p:spTree>
    <p:extLst>
      <p:ext uri="{BB962C8B-B14F-4D97-AF65-F5344CB8AC3E}">
        <p14:creationId xmlns:p14="http://schemas.microsoft.com/office/powerpoint/2010/main" val="3216998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26" y="86084"/>
            <a:ext cx="3096218" cy="20560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429" y="3132826"/>
            <a:ext cx="3241615" cy="24312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1236" y="290303"/>
            <a:ext cx="1495133" cy="225149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3645" y="270344"/>
            <a:ext cx="3080589" cy="204570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622" y="1702508"/>
            <a:ext cx="2048126" cy="273083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18" y="3881887"/>
            <a:ext cx="3657600" cy="27432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8634" y="2253963"/>
            <a:ext cx="2121795" cy="3195173"/>
          </a:xfrm>
          <a:prstGeom prst="rect">
            <a:avLst/>
          </a:prstGeom>
        </p:spPr>
      </p:pic>
    </p:spTree>
    <p:extLst>
      <p:ext uri="{BB962C8B-B14F-4D97-AF65-F5344CB8AC3E}">
        <p14:creationId xmlns:p14="http://schemas.microsoft.com/office/powerpoint/2010/main" val="3492578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WSU High School Camp</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0" y="1156898"/>
            <a:ext cx="6032500" cy="4216400"/>
          </a:xfrm>
          <a:prstGeom prst="rect">
            <a:avLst/>
          </a:prstGeom>
        </p:spPr>
      </p:pic>
    </p:spTree>
    <p:extLst>
      <p:ext uri="{BB962C8B-B14F-4D97-AF65-F5344CB8AC3E}">
        <p14:creationId xmlns:p14="http://schemas.microsoft.com/office/powerpoint/2010/main" val="91044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Urban High School Camp</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094" y="1155286"/>
            <a:ext cx="6323161" cy="4407052"/>
          </a:xfrm>
          <a:prstGeom prst="rect">
            <a:avLst/>
          </a:prstGeom>
        </p:spPr>
      </p:pic>
    </p:spTree>
    <p:extLst>
      <p:ext uri="{BB962C8B-B14F-4D97-AF65-F5344CB8AC3E}">
        <p14:creationId xmlns:p14="http://schemas.microsoft.com/office/powerpoint/2010/main" val="33118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Saint Paul College High School Camp</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313" y="1003305"/>
            <a:ext cx="6858000" cy="4513007"/>
          </a:xfrm>
          <a:prstGeom prst="rect">
            <a:avLst/>
          </a:prstGeom>
        </p:spPr>
      </p:pic>
    </p:spTree>
    <p:extLst>
      <p:ext uri="{BB962C8B-B14F-4D97-AF65-F5344CB8AC3E}">
        <p14:creationId xmlns:p14="http://schemas.microsoft.com/office/powerpoint/2010/main" val="326949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31281"/>
            <a:ext cx="7620000" cy="1477328"/>
          </a:xfrm>
        </p:spPr>
        <p:txBody>
          <a:bodyPr/>
          <a:lstStyle/>
          <a:p>
            <a:pPr algn="ctr"/>
            <a:r>
              <a:rPr lang="en-US" sz="4800" b="1" dirty="0" smtClean="0"/>
              <a:t>LOOKING AHEAD TO SUMMER 2016</a:t>
            </a:r>
            <a:endParaRPr lang="en-US" sz="4800" b="1" dirty="0"/>
          </a:p>
        </p:txBody>
      </p:sp>
    </p:spTree>
    <p:extLst>
      <p:ext uri="{BB962C8B-B14F-4D97-AF65-F5344CB8AC3E}">
        <p14:creationId xmlns:p14="http://schemas.microsoft.com/office/powerpoint/2010/main" val="1062176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168332"/>
            <a:ext cx="7366000" cy="4559608"/>
          </a:xfrm>
        </p:spPr>
        <p:txBody>
          <a:bodyPr/>
          <a:lstStyle/>
          <a:p>
            <a:r>
              <a:rPr lang="en-US" dirty="0" smtClean="0"/>
              <a:t>Saint </a:t>
            </a:r>
            <a:r>
              <a:rPr lang="en-US" dirty="0" smtClean="0"/>
              <a:t>Cloud </a:t>
            </a:r>
          </a:p>
          <a:p>
            <a:pPr marL="460375" lvl="1" indent="-285750"/>
            <a:r>
              <a:rPr lang="en-US" dirty="0" smtClean="0"/>
              <a:t>Middle School Camp at SCTC</a:t>
            </a:r>
          </a:p>
          <a:p>
            <a:pPr marL="460375" lvl="1" indent="-285750"/>
            <a:r>
              <a:rPr lang="en-US" dirty="0" smtClean="0"/>
              <a:t>High School Camp at </a:t>
            </a:r>
            <a:r>
              <a:rPr lang="en-US" dirty="0" smtClean="0"/>
              <a:t>SCSU</a:t>
            </a:r>
            <a:br>
              <a:rPr lang="en-US" dirty="0" smtClean="0"/>
            </a:br>
            <a:endParaRPr lang="en-US" dirty="0" smtClean="0"/>
          </a:p>
          <a:p>
            <a:r>
              <a:rPr lang="en-US" dirty="0" smtClean="0"/>
              <a:t>Moorhead</a:t>
            </a:r>
            <a:endParaRPr lang="en-US" dirty="0"/>
          </a:p>
          <a:p>
            <a:pPr marL="460375" lvl="1" indent="-285750"/>
            <a:r>
              <a:rPr lang="en-US" dirty="0" smtClean="0"/>
              <a:t>High </a:t>
            </a:r>
            <a:r>
              <a:rPr lang="en-US" dirty="0"/>
              <a:t>School Camp at </a:t>
            </a:r>
            <a:r>
              <a:rPr lang="en-US" dirty="0" smtClean="0"/>
              <a:t>MN State </a:t>
            </a:r>
            <a:r>
              <a:rPr lang="en-US" dirty="0" smtClean="0"/>
              <a:t>University-Moorhead</a:t>
            </a:r>
            <a:br>
              <a:rPr lang="en-US" dirty="0" smtClean="0"/>
            </a:br>
            <a:endParaRPr lang="en-US" dirty="0" smtClean="0"/>
          </a:p>
          <a:p>
            <a:r>
              <a:rPr lang="en-US" dirty="0" smtClean="0"/>
              <a:t>Minneapolis – Pending…</a:t>
            </a:r>
            <a:endParaRPr lang="en-US" dirty="0"/>
          </a:p>
          <a:p>
            <a:pPr marL="460375" lvl="1" indent="-285750"/>
            <a:r>
              <a:rPr lang="en-US" dirty="0"/>
              <a:t>Middle School Camp – </a:t>
            </a:r>
            <a:r>
              <a:rPr lang="en-US" dirty="0" smtClean="0"/>
              <a:t>City </a:t>
            </a:r>
            <a:r>
              <a:rPr lang="en-US" dirty="0"/>
              <a:t>of </a:t>
            </a:r>
            <a:r>
              <a:rPr lang="en-US" dirty="0" err="1"/>
              <a:t>Mpls</a:t>
            </a:r>
            <a:r>
              <a:rPr lang="en-US" dirty="0"/>
              <a:t> Employment and Training</a:t>
            </a:r>
            <a:br>
              <a:rPr lang="en-US" dirty="0"/>
            </a:br>
            <a:endParaRPr lang="en-US" dirty="0"/>
          </a:p>
          <a:p>
            <a:r>
              <a:rPr lang="en-US" dirty="0" smtClean="0"/>
              <a:t>Duluth/Fond du lac Area – Pending…</a:t>
            </a:r>
          </a:p>
          <a:p>
            <a:pPr marL="460375" lvl="1" indent="-285750"/>
            <a:r>
              <a:rPr lang="en-US" dirty="0" smtClean="0"/>
              <a:t>Middle </a:t>
            </a:r>
            <a:r>
              <a:rPr lang="en-US" dirty="0"/>
              <a:t>School Camp </a:t>
            </a:r>
            <a:r>
              <a:rPr lang="en-US" dirty="0" smtClean="0"/>
              <a:t>and/or High </a:t>
            </a:r>
            <a:r>
              <a:rPr lang="en-US" dirty="0"/>
              <a:t>School </a:t>
            </a:r>
            <a:r>
              <a:rPr lang="en-US" dirty="0" smtClean="0"/>
              <a:t>Camp</a:t>
            </a:r>
          </a:p>
          <a:p>
            <a:pPr marL="627063" lvl="2" indent="-285750"/>
            <a:r>
              <a:rPr lang="en-US" dirty="0" smtClean="0"/>
              <a:t>Fond du lac Tribal and Community College</a:t>
            </a:r>
          </a:p>
          <a:p>
            <a:pPr marL="627063" lvl="2" indent="-285750"/>
            <a:r>
              <a:rPr lang="en-US" dirty="0" smtClean="0"/>
              <a:t>Lake Superior College</a:t>
            </a:r>
            <a:endParaRPr lang="en-US" dirty="0"/>
          </a:p>
          <a:p>
            <a:pPr lvl="1" indent="0">
              <a:buNone/>
            </a:pPr>
            <a:endParaRPr lang="en-US" dirty="0"/>
          </a:p>
        </p:txBody>
      </p:sp>
      <p:sp>
        <p:nvSpPr>
          <p:cNvPr id="3" name="Title 2"/>
          <p:cNvSpPr>
            <a:spLocks noGrp="1"/>
          </p:cNvSpPr>
          <p:nvPr>
            <p:ph type="title"/>
          </p:nvPr>
        </p:nvSpPr>
        <p:spPr/>
        <p:txBody>
          <a:bodyPr/>
          <a:lstStyle/>
          <a:p>
            <a:r>
              <a:rPr lang="en-US" b="1" dirty="0" smtClean="0"/>
              <a:t>NEW CAMPS….</a:t>
            </a:r>
            <a:endParaRPr lang="en-US" b="1" dirty="0"/>
          </a:p>
        </p:txBody>
      </p:sp>
    </p:spTree>
    <p:extLst>
      <p:ext uri="{BB962C8B-B14F-4D97-AF65-F5344CB8AC3E}">
        <p14:creationId xmlns:p14="http://schemas.microsoft.com/office/powerpoint/2010/main" val="2439760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b="1" dirty="0" smtClean="0"/>
              <a:t>HCCC as a foundational course for health science programs in MN:</a:t>
            </a:r>
            <a:r>
              <a:rPr lang="en-US" dirty="0" smtClean="0"/>
              <a:t/>
            </a:r>
            <a:br>
              <a:rPr lang="en-US" dirty="0" smtClean="0"/>
            </a:br>
            <a:endParaRPr lang="en-US" sz="1000" dirty="0" smtClean="0"/>
          </a:p>
          <a:p>
            <a:pPr marL="285750" indent="-285750">
              <a:buFont typeface="Arial" panose="020B0604020202020204" pitchFamily="34" charset="0"/>
              <a:buChar char="•"/>
            </a:pPr>
            <a:r>
              <a:rPr lang="en-US" dirty="0" smtClean="0"/>
              <a:t>Increasing partnerships between colleges and high schools</a:t>
            </a:r>
          </a:p>
          <a:p>
            <a:pPr marL="285750" indent="-285750">
              <a:buFont typeface="Arial" panose="020B0604020202020204" pitchFamily="34" charset="0"/>
              <a:buChar char="•"/>
            </a:pPr>
            <a:r>
              <a:rPr lang="en-US" dirty="0" smtClean="0"/>
              <a:t>High school students could earn college credit</a:t>
            </a:r>
          </a:p>
          <a:p>
            <a:pPr marL="285750" indent="-285750">
              <a:buFont typeface="Arial" panose="020B0604020202020204" pitchFamily="34" charset="0"/>
              <a:buChar char="•"/>
            </a:pPr>
            <a:r>
              <a:rPr lang="en-US" dirty="0" smtClean="0"/>
              <a:t>Approved to use in the Nursing Assistant Pathway by MDH</a:t>
            </a:r>
          </a:p>
          <a:p>
            <a:pPr marL="285750" indent="-285750">
              <a:buFont typeface="Arial" panose="020B0604020202020204" pitchFamily="34" charset="0"/>
              <a:buChar char="•"/>
            </a:pPr>
            <a:r>
              <a:rPr lang="en-US" dirty="0" smtClean="0"/>
              <a:t>NOCTI Assessment Test </a:t>
            </a:r>
          </a:p>
          <a:p>
            <a:pPr marL="285750" indent="-285750">
              <a:buFont typeface="Arial" panose="020B0604020202020204" pitchFamily="34" charset="0"/>
              <a:buChar char="•"/>
            </a:pPr>
            <a:r>
              <a:rPr lang="en-US" dirty="0" smtClean="0"/>
              <a:t>Five HCCC grants awarded spring/summer of 2015</a:t>
            </a:r>
          </a:p>
          <a:p>
            <a:pPr marL="858838" lvl="3" indent="-342900">
              <a:buFont typeface="+mj-lt"/>
              <a:buAutoNum type="arabicPeriod"/>
            </a:pPr>
            <a:r>
              <a:rPr lang="en-US" dirty="0" smtClean="0"/>
              <a:t>Hibbing </a:t>
            </a:r>
            <a:r>
              <a:rPr lang="en-US" dirty="0"/>
              <a:t>Community </a:t>
            </a:r>
            <a:r>
              <a:rPr lang="en-US" dirty="0" smtClean="0"/>
              <a:t>College (Hibbing and Chisholm HS)</a:t>
            </a:r>
            <a:endParaRPr lang="en-US" dirty="0"/>
          </a:p>
          <a:p>
            <a:pPr marL="858838" lvl="3" indent="-342900">
              <a:buFont typeface="+mj-lt"/>
              <a:buAutoNum type="arabicPeriod"/>
            </a:pPr>
            <a:r>
              <a:rPr lang="en-US" dirty="0" smtClean="0"/>
              <a:t>Inver </a:t>
            </a:r>
            <a:r>
              <a:rPr lang="en-US" dirty="0"/>
              <a:t>Hills Community </a:t>
            </a:r>
            <a:r>
              <a:rPr lang="en-US" dirty="0" smtClean="0"/>
              <a:t>College (Burnsville HS)</a:t>
            </a:r>
          </a:p>
          <a:p>
            <a:pPr marL="858838" lvl="3" indent="-342900">
              <a:buFont typeface="+mj-lt"/>
              <a:buAutoNum type="arabicPeriod"/>
            </a:pPr>
            <a:r>
              <a:rPr lang="en-US" dirty="0" smtClean="0"/>
              <a:t>Pine </a:t>
            </a:r>
            <a:r>
              <a:rPr lang="en-US" dirty="0"/>
              <a:t>Tech </a:t>
            </a:r>
            <a:r>
              <a:rPr lang="en-US" dirty="0" smtClean="0"/>
              <a:t>(North Branch HS)</a:t>
            </a:r>
            <a:endParaRPr lang="en-US" dirty="0"/>
          </a:p>
          <a:p>
            <a:pPr marL="858838" lvl="3" indent="-342900">
              <a:buFont typeface="+mj-lt"/>
              <a:buAutoNum type="arabicPeriod"/>
            </a:pPr>
            <a:r>
              <a:rPr lang="en-US" dirty="0" smtClean="0"/>
              <a:t>Rochester </a:t>
            </a:r>
            <a:r>
              <a:rPr lang="en-US" dirty="0"/>
              <a:t>Community and Technical </a:t>
            </a:r>
            <a:r>
              <a:rPr lang="en-US" dirty="0" smtClean="0"/>
              <a:t>College (Triton HS – Dodge Center)</a:t>
            </a:r>
            <a:endParaRPr lang="en-US" dirty="0"/>
          </a:p>
          <a:p>
            <a:pPr marL="858838" lvl="3" indent="-342900">
              <a:buFont typeface="+mj-lt"/>
              <a:buAutoNum type="arabicPeriod"/>
            </a:pPr>
            <a:r>
              <a:rPr lang="en-US" dirty="0" smtClean="0"/>
              <a:t>South </a:t>
            </a:r>
            <a:r>
              <a:rPr lang="en-US" dirty="0"/>
              <a:t>East Tech – Red Wing </a:t>
            </a:r>
            <a:r>
              <a:rPr lang="en-US" dirty="0" smtClean="0"/>
              <a:t>Campus (Zumbrota-Mazeppa HS)</a:t>
            </a:r>
            <a:endParaRPr lang="en-US" dirty="0"/>
          </a:p>
          <a:p>
            <a:pPr marL="460375" lvl="1" indent="-285750"/>
            <a:endParaRPr lang="en-US" dirty="0" smtClean="0"/>
          </a:p>
          <a:p>
            <a:pPr marL="285750" indent="-285750">
              <a:buFont typeface="Arial" panose="020B0604020202020204" pitchFamily="34" charset="0"/>
              <a:buChar char="•"/>
            </a:pPr>
            <a:endParaRPr lang="en-US" dirty="0" smtClean="0"/>
          </a:p>
          <a:p>
            <a:endParaRPr lang="en-US" dirty="0" smtClean="0"/>
          </a:p>
        </p:txBody>
      </p:sp>
      <p:sp>
        <p:nvSpPr>
          <p:cNvPr id="3" name="Title 2"/>
          <p:cNvSpPr>
            <a:spLocks noGrp="1"/>
          </p:cNvSpPr>
          <p:nvPr>
            <p:ph type="title"/>
          </p:nvPr>
        </p:nvSpPr>
        <p:spPr>
          <a:xfrm>
            <a:off x="762000" y="396814"/>
            <a:ext cx="7620000" cy="1020277"/>
          </a:xfrm>
        </p:spPr>
        <p:txBody>
          <a:bodyPr/>
          <a:lstStyle/>
          <a:p>
            <a:r>
              <a:rPr lang="en-US" dirty="0" smtClean="0"/>
              <a:t>Creating a Year Long Experience </a:t>
            </a:r>
            <a:br>
              <a:rPr lang="en-US" dirty="0" smtClean="0"/>
            </a:br>
            <a:r>
              <a:rPr lang="en-US" sz="1400" i="1" dirty="0" smtClean="0">
                <a:solidFill>
                  <a:schemeClr val="tx1"/>
                </a:solidFill>
              </a:rPr>
              <a:t>Growing our healthcare workforce with the Health </a:t>
            </a:r>
            <a:r>
              <a:rPr lang="en-US" sz="1400" i="1" dirty="0">
                <a:solidFill>
                  <a:schemeClr val="tx1"/>
                </a:solidFill>
              </a:rPr>
              <a:t>Care Core Curriculum in the high schools.</a:t>
            </a:r>
            <a:r>
              <a:rPr lang="en-US" dirty="0"/>
              <a:t/>
            </a:r>
            <a:br>
              <a:rPr lang="en-US" dirty="0"/>
            </a:br>
            <a:endParaRPr lang="en-US" dirty="0"/>
          </a:p>
        </p:txBody>
      </p:sp>
    </p:spTree>
    <p:extLst>
      <p:ext uri="{BB962C8B-B14F-4D97-AF65-F5344CB8AC3E}">
        <p14:creationId xmlns:p14="http://schemas.microsoft.com/office/powerpoint/2010/main" val="82038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039112"/>
            <a:ext cx="7620000" cy="677108"/>
          </a:xfrm>
        </p:spPr>
        <p:txBody>
          <a:bodyPr/>
          <a:lstStyle/>
          <a:p>
            <a:pPr algn="ctr"/>
            <a:r>
              <a:rPr lang="en-US" sz="4400" b="1" dirty="0" smtClean="0"/>
              <a:t>QUESTIONS?</a:t>
            </a:r>
            <a:endParaRPr lang="en-US" sz="4400" b="1" dirty="0"/>
          </a:p>
        </p:txBody>
      </p:sp>
      <p:sp>
        <p:nvSpPr>
          <p:cNvPr id="5" name="TextBox 4"/>
          <p:cNvSpPr txBox="1"/>
          <p:nvPr/>
        </p:nvSpPr>
        <p:spPr>
          <a:xfrm>
            <a:off x="2622430" y="3148641"/>
            <a:ext cx="4088921" cy="2492990"/>
          </a:xfrm>
          <a:prstGeom prst="rect">
            <a:avLst/>
          </a:prstGeom>
          <a:noFill/>
        </p:spPr>
        <p:txBody>
          <a:bodyPr wrap="square" lIns="0" tIns="0" rIns="0" bIns="0" rtlCol="0">
            <a:spAutoFit/>
          </a:bodyPr>
          <a:lstStyle/>
          <a:p>
            <a:pPr algn="ctr"/>
            <a:r>
              <a:rPr lang="en-US" dirty="0" smtClean="0"/>
              <a:t>Misun Bormann</a:t>
            </a:r>
          </a:p>
          <a:p>
            <a:pPr algn="ctr"/>
            <a:r>
              <a:rPr lang="en-US" dirty="0" smtClean="0"/>
              <a:t>Statewide Director of K-16 Initiatives</a:t>
            </a:r>
          </a:p>
          <a:p>
            <a:pPr algn="ctr"/>
            <a:r>
              <a:rPr lang="en-US" dirty="0" smtClean="0">
                <a:hlinkClick r:id="rId2"/>
              </a:rPr>
              <a:t>mbormann@winona.edu</a:t>
            </a:r>
            <a:r>
              <a:rPr lang="en-US" dirty="0" smtClean="0"/>
              <a:t> </a:t>
            </a:r>
          </a:p>
          <a:p>
            <a:pPr algn="ctr"/>
            <a:r>
              <a:rPr lang="en-US" dirty="0" smtClean="0"/>
              <a:t>507-285-7133</a:t>
            </a:r>
          </a:p>
          <a:p>
            <a:pPr algn="ctr"/>
            <a:endParaRPr lang="en-US" dirty="0"/>
          </a:p>
          <a:p>
            <a:pPr algn="ctr"/>
            <a:r>
              <a:rPr lang="en-US" dirty="0" smtClean="0"/>
              <a:t>Sue Field</a:t>
            </a:r>
          </a:p>
          <a:p>
            <a:pPr algn="ctr"/>
            <a:r>
              <a:rPr lang="en-US" dirty="0" smtClean="0"/>
              <a:t>Statewide Director of HEIP</a:t>
            </a:r>
          </a:p>
          <a:p>
            <a:pPr algn="ctr"/>
            <a:r>
              <a:rPr lang="en-US" dirty="0" smtClean="0">
                <a:hlinkClick r:id="rId3"/>
              </a:rPr>
              <a:t>sfield@winona.edu</a:t>
            </a:r>
            <a:r>
              <a:rPr lang="en-US" dirty="0" smtClean="0"/>
              <a:t> </a:t>
            </a:r>
          </a:p>
          <a:p>
            <a:pPr algn="ctr"/>
            <a:r>
              <a:rPr lang="en-US" dirty="0" smtClean="0"/>
              <a:t>651-707-5563</a:t>
            </a:r>
          </a:p>
        </p:txBody>
      </p:sp>
    </p:spTree>
    <p:extLst>
      <p:ext uri="{BB962C8B-B14F-4D97-AF65-F5344CB8AC3E}">
        <p14:creationId xmlns:p14="http://schemas.microsoft.com/office/powerpoint/2010/main" val="1880873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gn="ctr"/>
            <a:endParaRPr lang="en-US" dirty="0" smtClean="0">
              <a:hlinkClick r:id="rId2"/>
            </a:endParaRPr>
          </a:p>
          <a:p>
            <a:pPr algn="ctr"/>
            <a:r>
              <a:rPr lang="en-US" sz="2800" dirty="0" smtClean="0">
                <a:hlinkClick r:id="rId2"/>
              </a:rPr>
              <a:t>WSU High School Camp</a:t>
            </a:r>
            <a:endParaRPr lang="en-US" sz="2800" dirty="0" smtClean="0"/>
          </a:p>
          <a:p>
            <a:pPr algn="ctr"/>
            <a:endParaRPr lang="en-US" sz="2800" dirty="0"/>
          </a:p>
          <a:p>
            <a:pPr algn="ctr"/>
            <a:r>
              <a:rPr lang="en-US" sz="2800" dirty="0" smtClean="0">
                <a:hlinkClick r:id="rId3"/>
              </a:rPr>
              <a:t>Urban High School Camp</a:t>
            </a:r>
            <a:endParaRPr lang="en-US" sz="2800" dirty="0" smtClean="0"/>
          </a:p>
          <a:p>
            <a:pPr algn="ctr"/>
            <a:endParaRPr lang="en-US" sz="2800" dirty="0"/>
          </a:p>
          <a:p>
            <a:pPr algn="ctr"/>
            <a:r>
              <a:rPr lang="en-US" sz="2800" dirty="0" smtClean="0">
                <a:hlinkClick r:id="rId4"/>
              </a:rPr>
              <a:t>Saint Paul College High School Camp</a:t>
            </a:r>
            <a:endParaRPr lang="en-US" sz="2800" dirty="0"/>
          </a:p>
        </p:txBody>
      </p:sp>
      <p:sp>
        <p:nvSpPr>
          <p:cNvPr id="3" name="Title 2"/>
          <p:cNvSpPr>
            <a:spLocks noGrp="1"/>
          </p:cNvSpPr>
          <p:nvPr>
            <p:ph type="title"/>
          </p:nvPr>
        </p:nvSpPr>
        <p:spPr/>
        <p:txBody>
          <a:bodyPr/>
          <a:lstStyle/>
          <a:p>
            <a:pPr algn="ctr"/>
            <a:r>
              <a:rPr lang="en-US" sz="4800" b="1" dirty="0" smtClean="0"/>
              <a:t>2015 Camp Videos</a:t>
            </a:r>
            <a:endParaRPr lang="en-US" sz="4800" b="1" dirty="0"/>
          </a:p>
        </p:txBody>
      </p:sp>
    </p:spTree>
    <p:extLst>
      <p:ext uri="{BB962C8B-B14F-4D97-AF65-F5344CB8AC3E}">
        <p14:creationId xmlns:p14="http://schemas.microsoft.com/office/powerpoint/2010/main" val="323200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39112"/>
            <a:ext cx="7620000" cy="615553"/>
          </a:xfrm>
        </p:spPr>
        <p:txBody>
          <a:bodyPr/>
          <a:lstStyle/>
          <a:p>
            <a:r>
              <a:rPr lang="en-US" sz="4000" b="1" dirty="0" smtClean="0"/>
              <a:t>1</a:t>
            </a:r>
            <a:r>
              <a:rPr lang="en-US" sz="4000" b="1" baseline="30000" dirty="0" smtClean="0"/>
              <a:t>st</a:t>
            </a:r>
            <a:r>
              <a:rPr lang="en-US" sz="4000" b="1" dirty="0" smtClean="0"/>
              <a:t> Annual GIRLS ConnectZ DAY</a:t>
            </a:r>
            <a:endParaRPr lang="en-US" sz="4000" b="1" dirty="0"/>
          </a:p>
        </p:txBody>
      </p:sp>
      <p:sp>
        <p:nvSpPr>
          <p:cNvPr id="3" name="TextBox 2"/>
          <p:cNvSpPr txBox="1"/>
          <p:nvPr/>
        </p:nvSpPr>
        <p:spPr>
          <a:xfrm>
            <a:off x="1475117" y="3140015"/>
            <a:ext cx="5917721" cy="830997"/>
          </a:xfrm>
          <a:prstGeom prst="rect">
            <a:avLst/>
          </a:prstGeom>
          <a:noFill/>
        </p:spPr>
        <p:txBody>
          <a:bodyPr wrap="square" lIns="0" tIns="0" rIns="0" bIns="0" rtlCol="0">
            <a:spAutoFit/>
          </a:bodyPr>
          <a:lstStyle/>
          <a:p>
            <a:pPr algn="ctr"/>
            <a:r>
              <a:rPr lang="en-US" dirty="0" smtClean="0"/>
              <a:t>A partnership with Girls Scouts of River Valley.  </a:t>
            </a:r>
            <a:br>
              <a:rPr lang="en-US" dirty="0" smtClean="0"/>
            </a:br>
            <a:r>
              <a:rPr lang="en-US" dirty="0" smtClean="0"/>
              <a:t>The ConnectZ Program serves girls of color and/or girls who qualify for free and reduced lunches.</a:t>
            </a:r>
          </a:p>
        </p:txBody>
      </p:sp>
    </p:spTree>
    <p:extLst>
      <p:ext uri="{BB962C8B-B14F-4D97-AF65-F5344CB8AC3E}">
        <p14:creationId xmlns:p14="http://schemas.microsoft.com/office/powerpoint/2010/main" val="2037238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26754"/>
            <a:ext cx="7366000" cy="4107769"/>
          </a:xfrm>
        </p:spPr>
        <p:txBody>
          <a:bodyPr/>
          <a:lstStyle/>
          <a:p>
            <a:r>
              <a:rPr lang="en-US" b="1" dirty="0" smtClean="0"/>
              <a:t>Three locations hosted 198 students:</a:t>
            </a:r>
          </a:p>
          <a:p>
            <a:pPr marL="285750" indent="-285750">
              <a:buFont typeface="Arial" panose="020B0604020202020204" pitchFamily="34" charset="0"/>
              <a:buChar char="•"/>
            </a:pPr>
            <a:r>
              <a:rPr lang="en-US" dirty="0" smtClean="0"/>
              <a:t>Century College, White Bear Lake</a:t>
            </a:r>
          </a:p>
          <a:p>
            <a:pPr marL="460375" lvl="1" indent="-285750"/>
            <a:r>
              <a:rPr lang="en-US" dirty="0" smtClean="0"/>
              <a:t>Total Attendees = 72</a:t>
            </a:r>
            <a:br>
              <a:rPr lang="en-US" dirty="0" smtClean="0"/>
            </a:br>
            <a:endParaRPr lang="en-US" dirty="0" smtClean="0"/>
          </a:p>
          <a:p>
            <a:pPr marL="285750" indent="-285750">
              <a:buFont typeface="Arial" panose="020B0604020202020204" pitchFamily="34" charset="0"/>
              <a:buChar char="•"/>
            </a:pPr>
            <a:r>
              <a:rPr lang="en-US" dirty="0" smtClean="0"/>
              <a:t>RCTC/WSU-R, Rochester</a:t>
            </a:r>
          </a:p>
          <a:p>
            <a:pPr marL="460375" lvl="1" indent="-285750"/>
            <a:r>
              <a:rPr lang="en-US" dirty="0" smtClean="0"/>
              <a:t>Total Attendees = 96</a:t>
            </a:r>
            <a:br>
              <a:rPr lang="en-US" dirty="0" smtClean="0"/>
            </a:br>
            <a:endParaRPr lang="en-US" dirty="0" smtClean="0"/>
          </a:p>
          <a:p>
            <a:pPr marL="285750" indent="-285750">
              <a:buFont typeface="Arial" panose="020B0604020202020204" pitchFamily="34" charset="0"/>
              <a:buChar char="•"/>
            </a:pPr>
            <a:r>
              <a:rPr lang="en-US" dirty="0" smtClean="0"/>
              <a:t>South Central Community College, Mankato</a:t>
            </a:r>
          </a:p>
          <a:p>
            <a:pPr marL="460375" lvl="1" indent="-285750"/>
            <a:r>
              <a:rPr lang="en-US" dirty="0" smtClean="0"/>
              <a:t>Total Attendees = 30</a:t>
            </a:r>
          </a:p>
        </p:txBody>
      </p:sp>
      <p:sp>
        <p:nvSpPr>
          <p:cNvPr id="3" name="Title 2"/>
          <p:cNvSpPr>
            <a:spLocks noGrp="1"/>
          </p:cNvSpPr>
          <p:nvPr>
            <p:ph type="title"/>
          </p:nvPr>
        </p:nvSpPr>
        <p:spPr/>
        <p:txBody>
          <a:bodyPr/>
          <a:lstStyle/>
          <a:p>
            <a:r>
              <a:rPr lang="en-US" b="1" dirty="0" smtClean="0"/>
              <a:t>GIRLS ConnectZ DAY – MAY 19</a:t>
            </a:r>
            <a:r>
              <a:rPr lang="en-US" b="1" baseline="30000" dirty="0" smtClean="0"/>
              <a:t>TH</a:t>
            </a:r>
            <a:r>
              <a:rPr lang="en-US" b="1" dirty="0" smtClean="0"/>
              <a:t>, 2015</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068" y="1196197"/>
            <a:ext cx="3617932" cy="2413839"/>
          </a:xfrm>
          <a:prstGeom prst="rect">
            <a:avLst/>
          </a:prstGeom>
        </p:spPr>
      </p:pic>
    </p:spTree>
    <p:extLst>
      <p:ext uri="{BB962C8B-B14F-4D97-AF65-F5344CB8AC3E}">
        <p14:creationId xmlns:p14="http://schemas.microsoft.com/office/powerpoint/2010/main" val="3264602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3683" y="274638"/>
            <a:ext cx="8134709" cy="792162"/>
          </a:xfrm>
        </p:spPr>
        <p:txBody>
          <a:bodyPr/>
          <a:lstStyle/>
          <a:p>
            <a:pPr algn="ctr"/>
            <a:r>
              <a:rPr lang="en-US" b="1" dirty="0" smtClean="0"/>
              <a:t>GIRLS ConnectZ DAY </a:t>
            </a:r>
            <a:br>
              <a:rPr lang="en-US" b="1" dirty="0" smtClean="0"/>
            </a:br>
            <a:r>
              <a:rPr lang="en-US" b="1" dirty="0" smtClean="0"/>
              <a:t>Student Demographics</a:t>
            </a:r>
            <a:endParaRPr lang="en-US" b="1" dirty="0"/>
          </a:p>
        </p:txBody>
      </p:sp>
      <p:sp>
        <p:nvSpPr>
          <p:cNvPr id="4" name="Content Placeholder 3"/>
          <p:cNvSpPr>
            <a:spLocks noGrp="1"/>
          </p:cNvSpPr>
          <p:nvPr>
            <p:ph sz="half" idx="1"/>
          </p:nvPr>
        </p:nvSpPr>
        <p:spPr>
          <a:xfrm>
            <a:off x="1235798" y="1327989"/>
            <a:ext cx="3639457" cy="3744913"/>
          </a:xfrm>
        </p:spPr>
        <p:txBody>
          <a:bodyPr/>
          <a:lstStyle/>
          <a:p>
            <a:r>
              <a:rPr lang="en-US" b="1" dirty="0" smtClean="0"/>
              <a:t>Students’ Diversity</a:t>
            </a:r>
          </a:p>
          <a:p>
            <a:endParaRPr lang="en-US" b="1" dirty="0"/>
          </a:p>
        </p:txBody>
      </p:sp>
      <p:sp>
        <p:nvSpPr>
          <p:cNvPr id="5" name="Content Placeholder 4"/>
          <p:cNvSpPr>
            <a:spLocks noGrp="1"/>
          </p:cNvSpPr>
          <p:nvPr>
            <p:ph sz="half" idx="2"/>
          </p:nvPr>
        </p:nvSpPr>
        <p:spPr>
          <a:xfrm>
            <a:off x="4723745" y="1332302"/>
            <a:ext cx="3639457" cy="3744913"/>
          </a:xfrm>
        </p:spPr>
        <p:txBody>
          <a:bodyPr/>
          <a:lstStyle/>
          <a:p>
            <a:r>
              <a:rPr lang="en-US" b="1" dirty="0" smtClean="0"/>
              <a:t>Students’ Grades</a:t>
            </a:r>
          </a:p>
          <a:p>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1152491149"/>
              </p:ext>
            </p:extLst>
          </p:nvPr>
        </p:nvGraphicFramePr>
        <p:xfrm>
          <a:off x="1235798" y="1704913"/>
          <a:ext cx="2921480" cy="2292096"/>
        </p:xfrm>
        <a:graphic>
          <a:graphicData uri="http://schemas.openxmlformats.org/drawingml/2006/table">
            <a:tbl>
              <a:tblPr/>
              <a:tblGrid>
                <a:gridCol w="1964177"/>
                <a:gridCol w="957303"/>
              </a:tblGrid>
              <a:tr h="219177">
                <a:tc>
                  <a:txBody>
                    <a:bodyPr/>
                    <a:lstStyle/>
                    <a:p>
                      <a:pPr marR="0" indent="0" algn="l" rtl="0">
                        <a:spcBef>
                          <a:spcPts val="0"/>
                        </a:spcBef>
                        <a:spcAft>
                          <a:spcPts val="0"/>
                        </a:spcAft>
                      </a:pPr>
                      <a:r>
                        <a:rPr lang="en-US" sz="1400" b="1" kern="1400" dirty="0">
                          <a:ln>
                            <a:noFill/>
                          </a:ln>
                          <a:solidFill>
                            <a:srgbClr val="000000"/>
                          </a:solidFill>
                          <a:effectLst/>
                          <a:latin typeface="Times New Roman" panose="02020603050405020304" pitchFamily="18" charset="0"/>
                        </a:rPr>
                        <a:t>Ethnicity</a:t>
                      </a:r>
                      <a:endParaRPr lang="en-US" sz="1400" kern="1400" dirty="0">
                        <a:ln>
                          <a:noFill/>
                        </a:ln>
                        <a:solidFill>
                          <a:srgbClr val="000000"/>
                        </a:solidFill>
                        <a:effectLst/>
                        <a:latin typeface="Times New Roman" panose="02020603050405020304" pitchFamily="18" charset="0"/>
                      </a:endParaRP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b="1" kern="1400" dirty="0">
                          <a:ln>
                            <a:noFill/>
                          </a:ln>
                          <a:solidFill>
                            <a:srgbClr val="000000"/>
                          </a:solidFill>
                          <a:effectLst/>
                          <a:latin typeface="Times New Roman" panose="02020603050405020304" pitchFamily="18" charset="0"/>
                        </a:rPr>
                        <a:t>% </a:t>
                      </a:r>
                      <a:endParaRPr lang="en-US" sz="1400" kern="1400" dirty="0">
                        <a:ln>
                          <a:noFill/>
                        </a:ln>
                        <a:solidFill>
                          <a:srgbClr val="000000"/>
                        </a:solidFill>
                        <a:effectLst/>
                        <a:latin typeface="Times New Roman" panose="02020603050405020304" pitchFamily="18" charset="0"/>
                      </a:endParaRPr>
                    </a:p>
                  </a:txBody>
                  <a:tcPr marL="36576" marR="36576" marT="36576" marB="36576">
                    <a:lnL>
                      <a:noFill/>
                    </a:lnL>
                    <a:lnR>
                      <a:noFill/>
                    </a:lnR>
                    <a:lnT>
                      <a:noFill/>
                    </a:lnT>
                    <a:lnB>
                      <a:noFill/>
                    </a:lnB>
                  </a:tcPr>
                </a:tc>
              </a:tr>
              <a:tr h="242900">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American Indian</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2%</a:t>
                      </a:r>
                    </a:p>
                  </a:txBody>
                  <a:tcPr marL="36576" marR="36576" marT="36576" marB="36576">
                    <a:lnL>
                      <a:noFill/>
                    </a:lnL>
                    <a:lnR>
                      <a:noFill/>
                    </a:lnR>
                    <a:lnT>
                      <a:noFill/>
                    </a:lnT>
                    <a:lnB>
                      <a:noFill/>
                    </a:lnB>
                  </a:tcPr>
                </a:tc>
              </a:tr>
              <a:tr h="219177">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Asian/Asian American</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19%</a:t>
                      </a:r>
                    </a:p>
                  </a:txBody>
                  <a:tcPr marL="36576" marR="36576" marT="36576" marB="36576">
                    <a:lnL>
                      <a:noFill/>
                    </a:lnL>
                    <a:lnR>
                      <a:noFill/>
                    </a:lnR>
                    <a:lnT>
                      <a:noFill/>
                    </a:lnT>
                    <a:lnB>
                      <a:noFill/>
                    </a:lnB>
                  </a:tcPr>
                </a:tc>
              </a:tr>
              <a:tr h="219177">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Black/African American</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43%</a:t>
                      </a:r>
                    </a:p>
                  </a:txBody>
                  <a:tcPr marL="36576" marR="36576" marT="36576" marB="36576">
                    <a:lnL>
                      <a:noFill/>
                    </a:lnL>
                    <a:lnR>
                      <a:noFill/>
                    </a:lnR>
                    <a:lnT>
                      <a:noFill/>
                    </a:lnT>
                    <a:lnB>
                      <a:noFill/>
                    </a:lnB>
                  </a:tcPr>
                </a:tc>
              </a:tr>
              <a:tr h="219177">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White/Caucasian</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4%</a:t>
                      </a:r>
                    </a:p>
                  </a:txBody>
                  <a:tcPr marL="36576" marR="36576" marT="36576" marB="36576">
                    <a:lnL>
                      <a:noFill/>
                    </a:lnL>
                    <a:lnR>
                      <a:noFill/>
                    </a:lnR>
                    <a:lnT>
                      <a:noFill/>
                    </a:lnT>
                    <a:lnB>
                      <a:noFill/>
                    </a:lnB>
                  </a:tcPr>
                </a:tc>
              </a:tr>
              <a:tr h="244653">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Hispanic/Latino/Spanish</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16%</a:t>
                      </a:r>
                    </a:p>
                  </a:txBody>
                  <a:tcPr marL="36576" marR="36576" marT="36576" marB="36576">
                    <a:lnL>
                      <a:noFill/>
                    </a:lnL>
                    <a:lnR>
                      <a:noFill/>
                    </a:lnR>
                    <a:lnT>
                      <a:noFill/>
                    </a:lnT>
                    <a:lnB>
                      <a:noFill/>
                    </a:lnB>
                  </a:tcPr>
                </a:tc>
              </a:tr>
              <a:tr h="244653">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Other</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3%</a:t>
                      </a:r>
                    </a:p>
                  </a:txBody>
                  <a:tcPr marL="36576" marR="36576" marT="36576" marB="36576">
                    <a:lnL>
                      <a:noFill/>
                    </a:lnL>
                    <a:lnR>
                      <a:noFill/>
                    </a:lnR>
                    <a:lnT>
                      <a:noFill/>
                    </a:lnT>
                    <a:lnB>
                      <a:noFill/>
                    </a:lnB>
                  </a:tcPr>
                </a:tc>
              </a:tr>
              <a:tr h="244653">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No Response</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13%</a:t>
                      </a:r>
                    </a:p>
                  </a:txBody>
                  <a:tcPr marL="36576" marR="36576" marT="36576" marB="36576">
                    <a:lnL>
                      <a:noFill/>
                    </a:lnL>
                    <a:lnR>
                      <a:noFill/>
                    </a:lnR>
                    <a:lnT>
                      <a:noFill/>
                    </a:lnT>
                    <a:lnB>
                      <a:noFill/>
                    </a:lnB>
                  </a:tcPr>
                </a:tc>
              </a:tr>
            </a:tbl>
          </a:graphicData>
        </a:graphic>
      </p:graphicFrame>
      <p:sp>
        <p:nvSpPr>
          <p:cNvPr id="7" name="Control 1"/>
          <p:cNvSpPr>
            <a:spLocks noChangeArrowheads="1" noChangeShapeType="1"/>
          </p:cNvSpPr>
          <p:nvPr/>
        </p:nvSpPr>
        <p:spPr bwMode="auto">
          <a:xfrm>
            <a:off x="3896233" y="6613225"/>
            <a:ext cx="2055812" cy="18542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17569758"/>
              </p:ext>
            </p:extLst>
          </p:nvPr>
        </p:nvGraphicFramePr>
        <p:xfrm>
          <a:off x="4723745" y="1704913"/>
          <a:ext cx="2313865" cy="2005584"/>
        </p:xfrm>
        <a:graphic>
          <a:graphicData uri="http://schemas.openxmlformats.org/drawingml/2006/table">
            <a:tbl>
              <a:tblPr/>
              <a:tblGrid>
                <a:gridCol w="1219766"/>
                <a:gridCol w="1094099"/>
              </a:tblGrid>
              <a:tr h="219177">
                <a:tc>
                  <a:txBody>
                    <a:bodyPr/>
                    <a:lstStyle/>
                    <a:p>
                      <a:pPr marR="0" indent="0" algn="l" rtl="0">
                        <a:spcBef>
                          <a:spcPts val="0"/>
                        </a:spcBef>
                        <a:spcAft>
                          <a:spcPts val="0"/>
                        </a:spcAft>
                      </a:pPr>
                      <a:r>
                        <a:rPr lang="en-US" sz="1400" b="1" kern="1400" dirty="0">
                          <a:ln>
                            <a:noFill/>
                          </a:ln>
                          <a:solidFill>
                            <a:srgbClr val="000000"/>
                          </a:solidFill>
                          <a:effectLst/>
                          <a:latin typeface="Times New Roman" panose="02020603050405020304" pitchFamily="18" charset="0"/>
                        </a:rPr>
                        <a:t>Grade</a:t>
                      </a:r>
                      <a:endParaRPr lang="en-US" sz="1400" kern="1400" dirty="0">
                        <a:ln>
                          <a:noFill/>
                        </a:ln>
                        <a:solidFill>
                          <a:srgbClr val="000000"/>
                        </a:solidFill>
                        <a:effectLst/>
                        <a:latin typeface="Times New Roman" panose="02020603050405020304" pitchFamily="18" charset="0"/>
                      </a:endParaRP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b="1" kern="1400" dirty="0">
                          <a:ln>
                            <a:noFill/>
                          </a:ln>
                          <a:solidFill>
                            <a:srgbClr val="000000"/>
                          </a:solidFill>
                          <a:effectLst/>
                          <a:latin typeface="Times New Roman" panose="02020603050405020304" pitchFamily="18" charset="0"/>
                        </a:rPr>
                        <a:t># of Students</a:t>
                      </a:r>
                      <a:endParaRPr lang="en-US" sz="1400" kern="1400" dirty="0">
                        <a:ln>
                          <a:noFill/>
                        </a:ln>
                        <a:solidFill>
                          <a:srgbClr val="000000"/>
                        </a:solidFill>
                        <a:effectLst/>
                        <a:latin typeface="Times New Roman" panose="02020603050405020304" pitchFamily="18" charset="0"/>
                      </a:endParaRPr>
                    </a:p>
                  </a:txBody>
                  <a:tcPr marL="36576" marR="36576" marT="36576" marB="36576">
                    <a:lnL>
                      <a:noFill/>
                    </a:lnL>
                    <a:lnR>
                      <a:noFill/>
                    </a:lnR>
                    <a:lnT>
                      <a:noFill/>
                    </a:lnT>
                    <a:lnB>
                      <a:noFill/>
                    </a:lnB>
                  </a:tcPr>
                </a:tc>
              </a:tr>
              <a:tr h="219177">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9th Grade</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52</a:t>
                      </a:r>
                    </a:p>
                  </a:txBody>
                  <a:tcPr marL="36576" marR="36576" marT="36576" marB="36576">
                    <a:lnL>
                      <a:noFill/>
                    </a:lnL>
                    <a:lnR>
                      <a:noFill/>
                    </a:lnR>
                    <a:lnT>
                      <a:noFill/>
                    </a:lnT>
                    <a:lnB>
                      <a:noFill/>
                    </a:lnB>
                  </a:tcPr>
                </a:tc>
              </a:tr>
              <a:tr h="219177">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10th Grade</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57</a:t>
                      </a:r>
                    </a:p>
                  </a:txBody>
                  <a:tcPr marL="36576" marR="36576" marT="36576" marB="36576">
                    <a:lnL>
                      <a:noFill/>
                    </a:lnL>
                    <a:lnR>
                      <a:noFill/>
                    </a:lnR>
                    <a:lnT>
                      <a:noFill/>
                    </a:lnT>
                    <a:lnB>
                      <a:noFill/>
                    </a:lnB>
                  </a:tcPr>
                </a:tc>
              </a:tr>
              <a:tr h="219177">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11th Grade</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39</a:t>
                      </a:r>
                    </a:p>
                  </a:txBody>
                  <a:tcPr marL="36576" marR="36576" marT="36576" marB="36576">
                    <a:lnL>
                      <a:noFill/>
                    </a:lnL>
                    <a:lnR>
                      <a:noFill/>
                    </a:lnR>
                    <a:lnT>
                      <a:noFill/>
                    </a:lnT>
                    <a:lnB>
                      <a:noFill/>
                    </a:lnB>
                  </a:tcPr>
                </a:tc>
              </a:tr>
              <a:tr h="219177">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12th Grade</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24</a:t>
                      </a:r>
                    </a:p>
                  </a:txBody>
                  <a:tcPr marL="36576" marR="36576" marT="36576" marB="36576">
                    <a:lnL>
                      <a:noFill/>
                    </a:lnL>
                    <a:lnR>
                      <a:noFill/>
                    </a:lnR>
                    <a:lnT>
                      <a:noFill/>
                    </a:lnT>
                    <a:lnB>
                      <a:noFill/>
                    </a:lnB>
                  </a:tcPr>
                </a:tc>
              </a:tr>
              <a:tr h="219177">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No Response</a:t>
                      </a: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kern="1400" dirty="0">
                          <a:ln>
                            <a:noFill/>
                          </a:ln>
                          <a:solidFill>
                            <a:srgbClr val="000000"/>
                          </a:solidFill>
                          <a:effectLst/>
                          <a:latin typeface="Times New Roman" panose="02020603050405020304" pitchFamily="18" charset="0"/>
                        </a:rPr>
                        <a:t>26</a:t>
                      </a:r>
                    </a:p>
                  </a:txBody>
                  <a:tcPr marL="36576" marR="36576" marT="36576" marB="36576">
                    <a:lnL>
                      <a:noFill/>
                    </a:lnL>
                    <a:lnR>
                      <a:noFill/>
                    </a:lnR>
                    <a:lnT>
                      <a:noFill/>
                    </a:lnT>
                    <a:lnB>
                      <a:noFill/>
                    </a:lnB>
                  </a:tcPr>
                </a:tc>
              </a:tr>
              <a:tr h="219177">
                <a:tc>
                  <a:txBody>
                    <a:bodyPr/>
                    <a:lstStyle/>
                    <a:p>
                      <a:pPr marR="0" indent="0" algn="l" rtl="0">
                        <a:spcBef>
                          <a:spcPts val="0"/>
                        </a:spcBef>
                        <a:spcAft>
                          <a:spcPts val="0"/>
                        </a:spcAft>
                      </a:pPr>
                      <a:r>
                        <a:rPr lang="en-US" sz="1400" b="1" kern="1400" dirty="0">
                          <a:ln>
                            <a:noFill/>
                          </a:ln>
                          <a:solidFill>
                            <a:srgbClr val="000000"/>
                          </a:solidFill>
                          <a:effectLst/>
                          <a:latin typeface="Times New Roman" panose="02020603050405020304" pitchFamily="18" charset="0"/>
                        </a:rPr>
                        <a:t>Total Students</a:t>
                      </a:r>
                      <a:endParaRPr lang="en-US" sz="1400" kern="1400" dirty="0">
                        <a:ln>
                          <a:noFill/>
                        </a:ln>
                        <a:solidFill>
                          <a:srgbClr val="000000"/>
                        </a:solidFill>
                        <a:effectLst/>
                        <a:latin typeface="Times New Roman" panose="02020603050405020304" pitchFamily="18" charset="0"/>
                      </a:endParaRPr>
                    </a:p>
                  </a:txBody>
                  <a:tcPr marL="36576" marR="36576" marT="36576" marB="36576">
                    <a:lnL>
                      <a:noFill/>
                    </a:lnL>
                    <a:lnR>
                      <a:noFill/>
                    </a:lnR>
                    <a:lnT>
                      <a:noFill/>
                    </a:lnT>
                    <a:lnB>
                      <a:noFill/>
                    </a:lnB>
                  </a:tcPr>
                </a:tc>
                <a:tc>
                  <a:txBody>
                    <a:bodyPr/>
                    <a:lstStyle/>
                    <a:p>
                      <a:pPr marR="0" indent="0" algn="l" rtl="0">
                        <a:spcBef>
                          <a:spcPts val="0"/>
                        </a:spcBef>
                        <a:spcAft>
                          <a:spcPts val="0"/>
                        </a:spcAft>
                      </a:pPr>
                      <a:r>
                        <a:rPr lang="en-US" sz="1400" b="1" kern="1400" dirty="0">
                          <a:ln>
                            <a:noFill/>
                          </a:ln>
                          <a:solidFill>
                            <a:srgbClr val="000000"/>
                          </a:solidFill>
                          <a:effectLst/>
                          <a:latin typeface="Times New Roman" panose="02020603050405020304" pitchFamily="18" charset="0"/>
                        </a:rPr>
                        <a:t>198</a:t>
                      </a:r>
                      <a:endParaRPr lang="en-US" sz="1400" kern="1400" dirty="0">
                        <a:ln>
                          <a:noFill/>
                        </a:ln>
                        <a:solidFill>
                          <a:srgbClr val="000000"/>
                        </a:solidFill>
                        <a:effectLst/>
                        <a:latin typeface="Times New Roman" panose="02020603050405020304" pitchFamily="18" charset="0"/>
                      </a:endParaRPr>
                    </a:p>
                  </a:txBody>
                  <a:tcPr marL="36576" marR="36576" marT="36576" marB="36576">
                    <a:lnL>
                      <a:noFill/>
                    </a:lnL>
                    <a:lnR>
                      <a:noFill/>
                    </a:lnR>
                    <a:lnT>
                      <a:noFill/>
                    </a:lnT>
                    <a:lnB>
                      <a:noFill/>
                    </a:lnB>
                  </a:tcPr>
                </a:tc>
              </a:tr>
            </a:tbl>
          </a:graphicData>
        </a:graphic>
      </p:graphicFrame>
      <p:sp>
        <p:nvSpPr>
          <p:cNvPr id="9" name="Control 2"/>
          <p:cNvSpPr>
            <a:spLocks noChangeArrowheads="1" noChangeShapeType="1"/>
          </p:cNvSpPr>
          <p:nvPr/>
        </p:nvSpPr>
        <p:spPr bwMode="auto">
          <a:xfrm>
            <a:off x="9893345" y="6615523"/>
            <a:ext cx="1722438" cy="15335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889" y="4187720"/>
            <a:ext cx="3764220" cy="2511441"/>
          </a:xfrm>
          <a:prstGeom prst="rect">
            <a:avLst/>
          </a:prstGeom>
        </p:spPr>
      </p:pic>
    </p:spTree>
    <p:extLst>
      <p:ext uri="{BB962C8B-B14F-4D97-AF65-F5344CB8AC3E}">
        <p14:creationId xmlns:p14="http://schemas.microsoft.com/office/powerpoint/2010/main" val="4120236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291221"/>
            <a:ext cx="7366000" cy="3361038"/>
          </a:xfrm>
        </p:spPr>
        <p:txBody>
          <a:bodyPr/>
          <a:lstStyle/>
          <a:p>
            <a:pPr marL="285750" indent="-285750">
              <a:buFont typeface="Arial" panose="020B0604020202020204" pitchFamily="34" charset="0"/>
              <a:buChar char="•"/>
            </a:pPr>
            <a:r>
              <a:rPr lang="en-US" dirty="0"/>
              <a:t>80% reported being more knowledgeable about the different careers in healthcare after the experience.</a:t>
            </a:r>
          </a:p>
          <a:p>
            <a:pPr marL="285750" indent="-285750">
              <a:buFont typeface="Arial" panose="020B0604020202020204" pitchFamily="34" charset="0"/>
              <a:buChar char="•"/>
            </a:pPr>
            <a:r>
              <a:rPr lang="en-US" dirty="0" smtClean="0"/>
              <a:t>71</a:t>
            </a:r>
            <a:r>
              <a:rPr lang="en-US" dirty="0"/>
              <a:t>% of students reported being interested in pursuing career in healthcare after experience. </a:t>
            </a:r>
          </a:p>
          <a:p>
            <a:pPr marL="285750" indent="-285750">
              <a:buFont typeface="Arial" panose="020B0604020202020204" pitchFamily="34" charset="0"/>
              <a:buChar char="•"/>
            </a:pPr>
            <a:r>
              <a:rPr lang="en-US" dirty="0" smtClean="0"/>
              <a:t>77</a:t>
            </a:r>
            <a:r>
              <a:rPr lang="en-US" dirty="0"/>
              <a:t>% reported being more motivated to do well in school after experience</a:t>
            </a:r>
            <a:r>
              <a:rPr lang="en-US" dirty="0" smtClean="0"/>
              <a:t>.</a:t>
            </a:r>
          </a:p>
          <a:p>
            <a:pPr marL="285750" indent="-285750">
              <a:buFont typeface="Arial" panose="020B0604020202020204" pitchFamily="34" charset="0"/>
              <a:buChar char="•"/>
            </a:pPr>
            <a:r>
              <a:rPr lang="en-US" dirty="0" smtClean="0"/>
              <a:t>71% reported they qualify for free/reduced lunches.</a:t>
            </a:r>
          </a:p>
          <a:p>
            <a:pPr marL="285750" indent="-285750">
              <a:buFont typeface="Arial" panose="020B0604020202020204" pitchFamily="34" charset="0"/>
              <a:buChar char="•"/>
            </a:pPr>
            <a:r>
              <a:rPr lang="en-US" dirty="0" smtClean="0"/>
              <a:t>33% reported they are first generation college hopefuls.</a:t>
            </a:r>
          </a:p>
          <a:p>
            <a:endParaRPr lang="en-US" sz="1600" dirty="0"/>
          </a:p>
          <a:p>
            <a:r>
              <a:rPr lang="en-US" dirty="0"/>
              <a:t> </a:t>
            </a:r>
          </a:p>
          <a:p>
            <a:endParaRPr lang="en-US" dirty="0"/>
          </a:p>
        </p:txBody>
      </p:sp>
      <p:sp>
        <p:nvSpPr>
          <p:cNvPr id="3" name="Title 2"/>
          <p:cNvSpPr>
            <a:spLocks noGrp="1"/>
          </p:cNvSpPr>
          <p:nvPr>
            <p:ph type="title"/>
          </p:nvPr>
        </p:nvSpPr>
        <p:spPr/>
        <p:txBody>
          <a:bodyPr/>
          <a:lstStyle/>
          <a:p>
            <a:pPr algn="ctr"/>
            <a:r>
              <a:rPr lang="en-US" b="1" dirty="0" smtClean="0"/>
              <a:t>GIRLS ConnectZ DAY </a:t>
            </a:r>
            <a:r>
              <a:rPr lang="en-US" b="1" dirty="0"/>
              <a:t/>
            </a:r>
            <a:br>
              <a:rPr lang="en-US" b="1" dirty="0"/>
            </a:br>
            <a:r>
              <a:rPr lang="en-US" b="1" dirty="0" smtClean="0"/>
              <a:t>High Points</a:t>
            </a: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125" y="4280259"/>
            <a:ext cx="1316606" cy="17554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7298" y="2296184"/>
            <a:ext cx="1323750" cy="19840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9594" y="3876376"/>
            <a:ext cx="1488056" cy="1984075"/>
          </a:xfrm>
          <a:prstGeom prst="rect">
            <a:avLst/>
          </a:prstGeom>
        </p:spPr>
      </p:pic>
    </p:spTree>
    <p:extLst>
      <p:ext uri="{BB962C8B-B14F-4D97-AF65-F5344CB8AC3E}">
        <p14:creationId xmlns:p14="http://schemas.microsoft.com/office/powerpoint/2010/main" val="383569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638" y="1417041"/>
            <a:ext cx="7620000" cy="677108"/>
          </a:xfrm>
        </p:spPr>
        <p:txBody>
          <a:bodyPr/>
          <a:lstStyle/>
          <a:p>
            <a:pPr algn="ctr"/>
            <a:r>
              <a:rPr lang="en-US" sz="4400" b="1" dirty="0" smtClean="0"/>
              <a:t>Summer Scrubs Camps</a:t>
            </a:r>
            <a:endParaRPr lang="en-US" sz="4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350" y="2252995"/>
            <a:ext cx="3225738" cy="214883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89" y="4560680"/>
            <a:ext cx="3661993" cy="17680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495" y="2324369"/>
            <a:ext cx="4252360" cy="2823833"/>
          </a:xfrm>
          <a:prstGeom prst="rect">
            <a:avLst/>
          </a:prstGeom>
        </p:spPr>
      </p:pic>
    </p:spTree>
    <p:extLst>
      <p:ext uri="{BB962C8B-B14F-4D97-AF65-F5344CB8AC3E}">
        <p14:creationId xmlns:p14="http://schemas.microsoft.com/office/powerpoint/2010/main" val="1292401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1" y="274638"/>
            <a:ext cx="7829909" cy="792162"/>
          </a:xfrm>
        </p:spPr>
        <p:txBody>
          <a:bodyPr/>
          <a:lstStyle/>
          <a:p>
            <a:r>
              <a:rPr lang="en-US" b="1" dirty="0" smtClean="0"/>
              <a:t>NINE TOTAL CAMPS</a:t>
            </a:r>
            <a:endParaRPr lang="en-US" sz="1400" i="1" dirty="0"/>
          </a:p>
        </p:txBody>
      </p:sp>
      <p:sp>
        <p:nvSpPr>
          <p:cNvPr id="5" name="Content Placeholder 4"/>
          <p:cNvSpPr>
            <a:spLocks noGrp="1"/>
          </p:cNvSpPr>
          <p:nvPr>
            <p:ph sz="half" idx="1"/>
          </p:nvPr>
        </p:nvSpPr>
        <p:spPr>
          <a:xfrm>
            <a:off x="552091" y="1600200"/>
            <a:ext cx="3849365" cy="3744913"/>
          </a:xfrm>
        </p:spPr>
        <p:txBody>
          <a:bodyPr/>
          <a:lstStyle/>
          <a:p>
            <a:r>
              <a:rPr lang="en-US" b="1" dirty="0" smtClean="0"/>
              <a:t>3 MIDDLE SCHOOL LOCATIONS:</a:t>
            </a:r>
          </a:p>
          <a:p>
            <a:pPr marL="285750" indent="-285750">
              <a:buFont typeface="Arial" panose="020B0604020202020204" pitchFamily="34" charset="0"/>
              <a:buChar char="•"/>
            </a:pPr>
            <a:r>
              <a:rPr lang="en-US" sz="1600" dirty="0" smtClean="0"/>
              <a:t>Rochester (61 students)</a:t>
            </a:r>
          </a:p>
          <a:p>
            <a:pPr marL="285750" indent="-285750">
              <a:buFont typeface="Arial" panose="020B0604020202020204" pitchFamily="34" charset="0"/>
              <a:buChar char="•"/>
            </a:pPr>
            <a:r>
              <a:rPr lang="en-US" sz="1600" dirty="0" smtClean="0">
                <a:solidFill>
                  <a:schemeClr val="tx2"/>
                </a:solidFill>
              </a:rPr>
              <a:t>Dakota County (35 students)</a:t>
            </a:r>
          </a:p>
          <a:p>
            <a:pPr marL="285750" indent="-285750">
              <a:buFont typeface="Arial" panose="020B0604020202020204" pitchFamily="34" charset="0"/>
              <a:buChar char="•"/>
            </a:pPr>
            <a:r>
              <a:rPr lang="en-US" sz="1600" dirty="0" smtClean="0"/>
              <a:t>Winona (29 students)</a:t>
            </a:r>
          </a:p>
          <a:p>
            <a:endParaRPr lang="en-US" sz="800" dirty="0"/>
          </a:p>
          <a:p>
            <a:r>
              <a:rPr lang="en-US" dirty="0" smtClean="0"/>
              <a:t>Total Actual Attendees = 125</a:t>
            </a:r>
          </a:p>
          <a:p>
            <a:r>
              <a:rPr lang="en-US" sz="1400" dirty="0" smtClean="0"/>
              <a:t>No shows = 16 </a:t>
            </a:r>
            <a:r>
              <a:rPr lang="en-US" sz="1400" i="1" dirty="0" smtClean="0"/>
              <a:t>(3 full pay and 13 scholarships)</a:t>
            </a:r>
          </a:p>
        </p:txBody>
      </p:sp>
      <p:sp>
        <p:nvSpPr>
          <p:cNvPr id="6" name="Content Placeholder 5"/>
          <p:cNvSpPr>
            <a:spLocks noGrp="1"/>
          </p:cNvSpPr>
          <p:nvPr>
            <p:ph sz="half" idx="2"/>
          </p:nvPr>
        </p:nvSpPr>
        <p:spPr>
          <a:xfrm>
            <a:off x="4742543" y="1600199"/>
            <a:ext cx="4039148" cy="3744913"/>
          </a:xfrm>
        </p:spPr>
        <p:txBody>
          <a:bodyPr/>
          <a:lstStyle/>
          <a:p>
            <a:r>
              <a:rPr lang="en-US" b="1" dirty="0" smtClean="0"/>
              <a:t>6 HIGH SCHOOL LOCATIONS:</a:t>
            </a:r>
          </a:p>
          <a:p>
            <a:pPr marL="285750" indent="-285750">
              <a:buFont typeface="Arial" panose="020B0604020202020204" pitchFamily="34" charset="0"/>
              <a:buChar char="•"/>
            </a:pPr>
            <a:r>
              <a:rPr lang="en-US" sz="1600" dirty="0" smtClean="0">
                <a:solidFill>
                  <a:schemeClr val="tx2"/>
                </a:solidFill>
              </a:rPr>
              <a:t>Fergus Falls (31 students)</a:t>
            </a:r>
          </a:p>
          <a:p>
            <a:pPr marL="285750" indent="-285750">
              <a:buFont typeface="Arial" panose="020B0604020202020204" pitchFamily="34" charset="0"/>
              <a:buChar char="•"/>
            </a:pPr>
            <a:r>
              <a:rPr lang="en-US" sz="1600" dirty="0" smtClean="0">
                <a:solidFill>
                  <a:schemeClr val="tx2"/>
                </a:solidFill>
              </a:rPr>
              <a:t>Mankato (57 students)</a:t>
            </a:r>
          </a:p>
          <a:p>
            <a:pPr marL="285750" indent="-285750">
              <a:buFont typeface="Arial" panose="020B0604020202020204" pitchFamily="34" charset="0"/>
              <a:buChar char="•"/>
            </a:pPr>
            <a:r>
              <a:rPr lang="en-US" sz="1600" dirty="0" smtClean="0">
                <a:solidFill>
                  <a:schemeClr val="tx2"/>
                </a:solidFill>
              </a:rPr>
              <a:t>Bemidji (23 students)</a:t>
            </a:r>
          </a:p>
          <a:p>
            <a:pPr marL="285750" indent="-285750">
              <a:buFont typeface="Arial" panose="020B0604020202020204" pitchFamily="34" charset="0"/>
              <a:buChar char="•"/>
            </a:pPr>
            <a:r>
              <a:rPr lang="en-US" sz="1600" dirty="0" smtClean="0"/>
              <a:t>Winona (100 students)</a:t>
            </a:r>
          </a:p>
          <a:p>
            <a:pPr marL="285750" indent="-285750">
              <a:buFont typeface="Arial" panose="020B0604020202020204" pitchFamily="34" charset="0"/>
              <a:buChar char="•"/>
            </a:pPr>
            <a:r>
              <a:rPr lang="en-US" sz="1600" dirty="0" smtClean="0"/>
              <a:t>Minneapolis/Urban (76 students)</a:t>
            </a:r>
          </a:p>
          <a:p>
            <a:pPr marL="285750" indent="-285750">
              <a:buFont typeface="Arial" panose="020B0604020202020204" pitchFamily="34" charset="0"/>
              <a:buChar char="•"/>
            </a:pPr>
            <a:r>
              <a:rPr lang="en-US" sz="1600" dirty="0" smtClean="0"/>
              <a:t>St. Paul (57 students)</a:t>
            </a:r>
          </a:p>
          <a:p>
            <a:endParaRPr lang="en-US" sz="800" dirty="0"/>
          </a:p>
          <a:p>
            <a:r>
              <a:rPr lang="en-US" dirty="0" smtClean="0"/>
              <a:t>Total Actual Attendees = 344</a:t>
            </a:r>
          </a:p>
          <a:p>
            <a:r>
              <a:rPr lang="en-US" sz="1400" dirty="0" smtClean="0"/>
              <a:t>No shows = 28 (all scholarships)</a:t>
            </a:r>
          </a:p>
          <a:p>
            <a:pPr marL="285750" indent="-285750">
              <a:buFont typeface="Arial" panose="020B0604020202020204" pitchFamily="34" charset="0"/>
              <a:buChar char="•"/>
            </a:pPr>
            <a:endParaRPr lang="en-US" dirty="0"/>
          </a:p>
        </p:txBody>
      </p:sp>
      <p:sp>
        <p:nvSpPr>
          <p:cNvPr id="7" name="TextBox 6"/>
          <p:cNvSpPr txBox="1"/>
          <p:nvPr/>
        </p:nvSpPr>
        <p:spPr>
          <a:xfrm>
            <a:off x="981082" y="4644466"/>
            <a:ext cx="6840747" cy="984885"/>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Total Camp Capacity = 520 </a:t>
            </a:r>
            <a:br>
              <a:rPr lang="en-US" sz="1600" i="1" dirty="0" smtClean="0">
                <a:solidFill>
                  <a:schemeClr val="bg1">
                    <a:lumMod val="50000"/>
                  </a:schemeClr>
                </a:solidFill>
              </a:rPr>
            </a:br>
            <a:r>
              <a:rPr lang="en-US" sz="1600" i="1" dirty="0" smtClean="0">
                <a:solidFill>
                  <a:schemeClr val="bg1">
                    <a:lumMod val="50000"/>
                  </a:schemeClr>
                </a:solidFill>
              </a:rPr>
              <a:t>Total Camp Actual Attendees = 469 (d/n count “no shows”)</a:t>
            </a:r>
          </a:p>
          <a:p>
            <a:pPr algn="ctr"/>
            <a:r>
              <a:rPr lang="en-US" sz="1600" b="1" i="1" dirty="0" smtClean="0">
                <a:solidFill>
                  <a:schemeClr val="bg1">
                    <a:lumMod val="50000"/>
                  </a:schemeClr>
                </a:solidFill>
              </a:rPr>
              <a:t>90% of Camp Capacity </a:t>
            </a:r>
            <a:r>
              <a:rPr lang="en-US" sz="1600" i="1" dirty="0" smtClean="0">
                <a:solidFill>
                  <a:schemeClr val="bg1">
                    <a:lumMod val="50000"/>
                  </a:schemeClr>
                </a:solidFill>
              </a:rPr>
              <a:t/>
            </a:r>
            <a:br>
              <a:rPr lang="en-US" sz="1600" i="1" dirty="0" smtClean="0">
                <a:solidFill>
                  <a:schemeClr val="bg1">
                    <a:lumMod val="50000"/>
                  </a:schemeClr>
                </a:solidFill>
              </a:rPr>
            </a:br>
            <a:r>
              <a:rPr lang="en-US" sz="1600" i="1" dirty="0" smtClean="0">
                <a:solidFill>
                  <a:schemeClr val="tx2"/>
                </a:solidFill>
              </a:rPr>
              <a:t>Denotes </a:t>
            </a:r>
            <a:r>
              <a:rPr lang="en-US" sz="1600" i="1" dirty="0">
                <a:solidFill>
                  <a:schemeClr val="tx2"/>
                </a:solidFill>
              </a:rPr>
              <a:t>new camps for summer 2015.</a:t>
            </a:r>
            <a:endParaRPr lang="en-US" sz="1600" i="1" dirty="0" smtClean="0">
              <a:solidFill>
                <a:schemeClr val="tx2"/>
              </a:solidFill>
            </a:endParaRPr>
          </a:p>
        </p:txBody>
      </p:sp>
    </p:spTree>
    <p:extLst>
      <p:ext uri="{BB962C8B-B14F-4D97-AF65-F5344CB8AC3E}">
        <p14:creationId xmlns:p14="http://schemas.microsoft.com/office/powerpoint/2010/main" val="3801162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SCHOLARSHIPS AWARDED </a:t>
            </a:r>
            <a:endParaRPr lang="en-US" sz="1400" i="1" dirty="0"/>
          </a:p>
        </p:txBody>
      </p:sp>
      <p:sp>
        <p:nvSpPr>
          <p:cNvPr id="3" name="Content Placeholder 2"/>
          <p:cNvSpPr>
            <a:spLocks noGrp="1"/>
          </p:cNvSpPr>
          <p:nvPr>
            <p:ph sz="half" idx="1"/>
          </p:nvPr>
        </p:nvSpPr>
        <p:spPr>
          <a:xfrm>
            <a:off x="762000" y="1066800"/>
            <a:ext cx="3639457" cy="4665842"/>
          </a:xfrm>
        </p:spPr>
        <p:txBody>
          <a:bodyPr/>
          <a:lstStyle/>
          <a:p>
            <a:r>
              <a:rPr lang="en-US" b="1" dirty="0" smtClean="0"/>
              <a:t>MIDDLE SCHOOL</a:t>
            </a:r>
          </a:p>
          <a:p>
            <a:pPr marL="285750" indent="-285750">
              <a:buFont typeface="Arial" panose="020B0604020202020204" pitchFamily="34" charset="0"/>
              <a:buChar char="•"/>
            </a:pPr>
            <a:r>
              <a:rPr lang="en-US" sz="1600" dirty="0" smtClean="0"/>
              <a:t>Rochester = 12</a:t>
            </a:r>
          </a:p>
          <a:p>
            <a:pPr marL="285750" indent="-285750">
              <a:buFont typeface="Arial" panose="020B0604020202020204" pitchFamily="34" charset="0"/>
              <a:buChar char="•"/>
            </a:pPr>
            <a:r>
              <a:rPr lang="en-US" sz="1600" dirty="0" smtClean="0"/>
              <a:t>Dakota County = 13*</a:t>
            </a:r>
          </a:p>
          <a:p>
            <a:pPr marL="285750" indent="-285750">
              <a:buFont typeface="Arial" panose="020B0604020202020204" pitchFamily="34" charset="0"/>
              <a:buChar char="•"/>
            </a:pPr>
            <a:r>
              <a:rPr lang="en-US" sz="1600" dirty="0" smtClean="0"/>
              <a:t>Winona = 16</a:t>
            </a:r>
          </a:p>
          <a:p>
            <a:pPr marL="285750" indent="-285750">
              <a:buFont typeface="Arial" panose="020B0604020202020204" pitchFamily="34" charset="0"/>
              <a:buChar char="•"/>
            </a:pPr>
            <a:r>
              <a:rPr lang="en-US" sz="1600" dirty="0" smtClean="0"/>
              <a:t>No Shows = 13</a:t>
            </a:r>
          </a:p>
          <a:p>
            <a:r>
              <a:rPr lang="en-US" b="1" dirty="0" smtClean="0">
                <a:solidFill>
                  <a:srgbClr val="0070C0"/>
                </a:solidFill>
              </a:rPr>
              <a:t>Totals = 54 (41 actual)</a:t>
            </a:r>
          </a:p>
          <a:p>
            <a:endParaRPr lang="en-US" sz="800" dirty="0"/>
          </a:p>
          <a:p>
            <a:r>
              <a:rPr lang="en-US" b="1" dirty="0"/>
              <a:t>HIGH SCHOOL</a:t>
            </a:r>
          </a:p>
          <a:p>
            <a:pPr marL="285750" indent="-285750">
              <a:buFont typeface="Arial" panose="020B0604020202020204" pitchFamily="34" charset="0"/>
              <a:buChar char="•"/>
            </a:pPr>
            <a:r>
              <a:rPr lang="en-US" sz="1600" dirty="0"/>
              <a:t>Fergus </a:t>
            </a:r>
            <a:r>
              <a:rPr lang="en-US" sz="1600" dirty="0" smtClean="0"/>
              <a:t>Falls = 26</a:t>
            </a:r>
            <a:endParaRPr lang="en-US" sz="1600" dirty="0"/>
          </a:p>
          <a:p>
            <a:pPr marL="285750" indent="-285750">
              <a:buFont typeface="Arial" panose="020B0604020202020204" pitchFamily="34" charset="0"/>
              <a:buChar char="•"/>
            </a:pPr>
            <a:r>
              <a:rPr lang="en-US" sz="1600" dirty="0" smtClean="0"/>
              <a:t>Mankato = 21</a:t>
            </a:r>
            <a:endParaRPr lang="en-US" sz="1600" dirty="0"/>
          </a:p>
          <a:p>
            <a:pPr marL="285750" indent="-285750">
              <a:buFont typeface="Arial" panose="020B0604020202020204" pitchFamily="34" charset="0"/>
              <a:buChar char="•"/>
            </a:pPr>
            <a:r>
              <a:rPr lang="en-US" sz="1600" dirty="0" smtClean="0"/>
              <a:t>Bemidji = 9</a:t>
            </a:r>
            <a:endParaRPr lang="en-US" sz="1600" dirty="0"/>
          </a:p>
          <a:p>
            <a:pPr marL="285750" indent="-285750">
              <a:buFont typeface="Arial" panose="020B0604020202020204" pitchFamily="34" charset="0"/>
              <a:buChar char="•"/>
            </a:pPr>
            <a:r>
              <a:rPr lang="en-US" sz="1600" dirty="0" smtClean="0"/>
              <a:t>Winona = 44</a:t>
            </a:r>
            <a:endParaRPr lang="en-US" sz="1600" dirty="0"/>
          </a:p>
          <a:p>
            <a:pPr marL="285750" indent="-285750">
              <a:buFont typeface="Arial" panose="020B0604020202020204" pitchFamily="34" charset="0"/>
              <a:buChar char="•"/>
            </a:pPr>
            <a:r>
              <a:rPr lang="en-US" sz="1600" dirty="0" smtClean="0"/>
              <a:t>Minneapolis = 48*</a:t>
            </a:r>
            <a:endParaRPr lang="en-US" sz="1600" dirty="0"/>
          </a:p>
          <a:p>
            <a:pPr marL="285750" indent="-285750">
              <a:buFont typeface="Arial" panose="020B0604020202020204" pitchFamily="34" charset="0"/>
              <a:buChar char="•"/>
            </a:pPr>
            <a:r>
              <a:rPr lang="en-US" sz="1600" dirty="0"/>
              <a:t>St. </a:t>
            </a:r>
            <a:r>
              <a:rPr lang="en-US" sz="1600" dirty="0" smtClean="0"/>
              <a:t>Paul = 42</a:t>
            </a:r>
          </a:p>
          <a:p>
            <a:pPr marL="285750" indent="-285750">
              <a:buFont typeface="Arial" panose="020B0604020202020204" pitchFamily="34" charset="0"/>
              <a:buChar char="•"/>
            </a:pPr>
            <a:r>
              <a:rPr lang="en-US" sz="1600" dirty="0" smtClean="0"/>
              <a:t>No Shows = 28</a:t>
            </a:r>
          </a:p>
          <a:p>
            <a:r>
              <a:rPr lang="en-US" b="1" dirty="0" smtClean="0">
                <a:solidFill>
                  <a:srgbClr val="0070C0"/>
                </a:solidFill>
              </a:rPr>
              <a:t>Totals = 218 (190 actual)</a:t>
            </a:r>
          </a:p>
          <a:p>
            <a:pPr marL="285750" indent="-285750">
              <a:buFont typeface="Arial" panose="020B0604020202020204" pitchFamily="34" charset="0"/>
              <a:buChar char="•"/>
            </a:pPr>
            <a:endParaRPr lang="en-US" dirty="0"/>
          </a:p>
          <a:p>
            <a:endParaRPr lang="en-US" dirty="0"/>
          </a:p>
        </p:txBody>
      </p:sp>
      <p:sp>
        <p:nvSpPr>
          <p:cNvPr id="4" name="Content Placeholder 3"/>
          <p:cNvSpPr>
            <a:spLocks noGrp="1"/>
          </p:cNvSpPr>
          <p:nvPr>
            <p:ph sz="half" idx="2"/>
          </p:nvPr>
        </p:nvSpPr>
        <p:spPr>
          <a:xfrm>
            <a:off x="4682158" y="1067849"/>
            <a:ext cx="3961510" cy="4763608"/>
          </a:xfrm>
        </p:spPr>
        <p:txBody>
          <a:bodyPr/>
          <a:lstStyle/>
          <a:p>
            <a:r>
              <a:rPr lang="en-US" b="1" dirty="0" smtClean="0"/>
              <a:t>TOP 15 CAMP FUNDERS</a:t>
            </a:r>
          </a:p>
          <a:p>
            <a:pPr marL="342900" indent="-342900">
              <a:buFont typeface="+mj-lt"/>
              <a:buAutoNum type="arabicPeriod"/>
            </a:pPr>
            <a:r>
              <a:rPr lang="en-US" sz="1600" dirty="0" smtClean="0"/>
              <a:t>Regenerative Medicine MN $30,000</a:t>
            </a:r>
          </a:p>
          <a:p>
            <a:pPr marL="342900" indent="-342900">
              <a:buFont typeface="+mj-lt"/>
              <a:buAutoNum type="arabicPeriod"/>
            </a:pPr>
            <a:r>
              <a:rPr lang="en-US" sz="1600" dirty="0" smtClean="0"/>
              <a:t>Otto Bremer $15,000</a:t>
            </a:r>
          </a:p>
          <a:p>
            <a:pPr marL="342900" indent="-342900">
              <a:buFont typeface="+mj-lt"/>
              <a:buAutoNum type="arabicPeriod"/>
            </a:pPr>
            <a:r>
              <a:rPr lang="en-US" sz="1600" dirty="0" smtClean="0"/>
              <a:t>Boston Scientific $10,000</a:t>
            </a:r>
          </a:p>
          <a:p>
            <a:pPr marL="342900" indent="-342900">
              <a:buFont typeface="+mj-lt"/>
              <a:buAutoNum type="arabicPeriod"/>
            </a:pPr>
            <a:r>
              <a:rPr lang="en-US" sz="1600" dirty="0" smtClean="0"/>
              <a:t>Ecumen $7,800</a:t>
            </a:r>
          </a:p>
          <a:p>
            <a:pPr marL="342900" indent="-342900">
              <a:buFont typeface="+mj-lt"/>
              <a:buAutoNum type="arabicPeriod"/>
            </a:pPr>
            <a:r>
              <a:rPr lang="en-US" sz="1600" dirty="0" smtClean="0"/>
              <a:t>Fairview $7,200</a:t>
            </a:r>
          </a:p>
          <a:p>
            <a:pPr marL="342900" indent="-342900">
              <a:buFont typeface="+mj-lt"/>
              <a:buAutoNum type="arabicPeriod"/>
            </a:pPr>
            <a:r>
              <a:rPr lang="en-US" sz="1600" dirty="0"/>
              <a:t>Office of Higher </a:t>
            </a:r>
            <a:r>
              <a:rPr lang="en-US" sz="1600" dirty="0" smtClean="0"/>
              <a:t>Education $4,965</a:t>
            </a:r>
            <a:endParaRPr lang="en-US" sz="1600" dirty="0"/>
          </a:p>
          <a:p>
            <a:pPr marL="342900" indent="-342900">
              <a:buFont typeface="+mj-lt"/>
              <a:buAutoNum type="arabicPeriod"/>
            </a:pPr>
            <a:r>
              <a:rPr lang="en-US" sz="1600" dirty="0" smtClean="0"/>
              <a:t>WSU Foundation $4,500</a:t>
            </a:r>
          </a:p>
          <a:p>
            <a:pPr marL="342900" indent="-342900">
              <a:buFont typeface="+mj-lt"/>
              <a:buAutoNum type="arabicPeriod"/>
            </a:pPr>
            <a:r>
              <a:rPr lang="en-US" sz="1600" dirty="0" smtClean="0"/>
              <a:t>Allina $4,000</a:t>
            </a:r>
          </a:p>
          <a:p>
            <a:pPr marL="342900" indent="-342900">
              <a:buFont typeface="+mj-lt"/>
              <a:buAutoNum type="arabicPeriod"/>
            </a:pPr>
            <a:r>
              <a:rPr lang="en-US" sz="1600" dirty="0" smtClean="0"/>
              <a:t>Rasmussen College $4,000</a:t>
            </a:r>
          </a:p>
          <a:p>
            <a:pPr marL="342900" indent="-342900">
              <a:buFont typeface="+mj-lt"/>
              <a:buAutoNum type="arabicPeriod"/>
            </a:pPr>
            <a:r>
              <a:rPr lang="en-US" sz="1600" dirty="0" smtClean="0"/>
              <a:t>Regions $4,000</a:t>
            </a:r>
          </a:p>
          <a:p>
            <a:pPr marL="342900" indent="-342900">
              <a:buFont typeface="+mj-lt"/>
              <a:buAutoNum type="arabicPeriod"/>
            </a:pPr>
            <a:r>
              <a:rPr lang="en-US" sz="1600" dirty="0" smtClean="0"/>
              <a:t>Step-Up Achieve $2,400</a:t>
            </a:r>
          </a:p>
          <a:p>
            <a:pPr marL="342900" indent="-342900">
              <a:buFont typeface="+mj-lt"/>
              <a:buAutoNum type="arabicPeriod"/>
            </a:pPr>
            <a:r>
              <a:rPr lang="en-US" sz="1600" dirty="0" smtClean="0"/>
              <a:t>Mayo Foundation $2,375</a:t>
            </a:r>
          </a:p>
          <a:p>
            <a:pPr marL="342900" indent="-342900">
              <a:buFont typeface="+mj-lt"/>
              <a:buAutoNum type="arabicPeriod"/>
            </a:pPr>
            <a:r>
              <a:rPr lang="en-US" sz="1600" dirty="0" smtClean="0"/>
              <a:t>Care Providers $2,000</a:t>
            </a:r>
          </a:p>
          <a:p>
            <a:pPr marL="342900" indent="-342900">
              <a:buFont typeface="+mj-lt"/>
              <a:buAutoNum type="arabicPeriod"/>
            </a:pPr>
            <a:r>
              <a:rPr lang="en-US" sz="1600" dirty="0" smtClean="0"/>
              <a:t>Cedar Riverside Group $1,720</a:t>
            </a:r>
          </a:p>
          <a:p>
            <a:pPr marL="342900" indent="-342900">
              <a:buFont typeface="+mj-lt"/>
              <a:buAutoNum type="arabicPeriod"/>
            </a:pPr>
            <a:r>
              <a:rPr lang="en-US" sz="1600" dirty="0" smtClean="0"/>
              <a:t>Olson Family Aloha Fund $1,600</a:t>
            </a:r>
          </a:p>
          <a:p>
            <a:pPr marL="342900" indent="-342900">
              <a:buFont typeface="+mj-lt"/>
              <a:buAutoNum type="arabicPeriod"/>
            </a:pPr>
            <a:endParaRPr lang="en-US" sz="1600" dirty="0" smtClean="0"/>
          </a:p>
          <a:p>
            <a:pPr marL="342900" indent="-342900">
              <a:buFont typeface="+mj-lt"/>
              <a:buAutoNum type="arabicPeriod"/>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3940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62054" y="253042"/>
            <a:ext cx="1153886" cy="6158825"/>
          </a:xfrm>
        </p:spPr>
        <p:txBody>
          <a:bodyPr vert="vert270"/>
          <a:lstStyle/>
          <a:p>
            <a:pPr algn="r"/>
            <a:r>
              <a:rPr lang="en-US" sz="3200" b="1" dirty="0" smtClean="0"/>
              <a:t>Employer Site Visits…</a:t>
            </a:r>
            <a:endParaRPr lang="en-US" sz="3200" b="1" dirty="0"/>
          </a:p>
        </p:txBody>
      </p:sp>
      <p:sp>
        <p:nvSpPr>
          <p:cNvPr id="2" name="TextBox 1"/>
          <p:cNvSpPr txBox="1"/>
          <p:nvPr/>
        </p:nvSpPr>
        <p:spPr>
          <a:xfrm>
            <a:off x="1315940" y="431286"/>
            <a:ext cx="6754483" cy="470898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Carondelet </a:t>
            </a:r>
            <a:r>
              <a:rPr lang="en-US" dirty="0"/>
              <a:t>Village</a:t>
            </a:r>
          </a:p>
          <a:p>
            <a:pPr marL="285750" indent="-285750">
              <a:buFont typeface="Arial" panose="020B0604020202020204" pitchFamily="34" charset="0"/>
              <a:buChar char="•"/>
            </a:pPr>
            <a:r>
              <a:rPr lang="en-US" dirty="0"/>
              <a:t>Catholic Elder Care</a:t>
            </a:r>
          </a:p>
          <a:p>
            <a:pPr marL="285750" indent="-285750">
              <a:buFont typeface="Arial" panose="020B0604020202020204" pitchFamily="34" charset="0"/>
              <a:buChar char="•"/>
            </a:pPr>
            <a:r>
              <a:rPr lang="en-US" dirty="0"/>
              <a:t>Episcopal Homes </a:t>
            </a:r>
            <a:endParaRPr lang="en-US" dirty="0" smtClean="0"/>
          </a:p>
          <a:p>
            <a:pPr marL="285750" indent="-285750">
              <a:buFont typeface="Arial" panose="020B0604020202020204" pitchFamily="34" charset="0"/>
              <a:buChar char="•"/>
            </a:pPr>
            <a:r>
              <a:rPr lang="en-US" dirty="0" smtClean="0"/>
              <a:t>Fergus Falls Regional Treatment Center</a:t>
            </a:r>
          </a:p>
          <a:p>
            <a:pPr marL="285750" indent="-285750">
              <a:buFont typeface="Arial" panose="020B0604020202020204" pitchFamily="34" charset="0"/>
              <a:buChar char="•"/>
            </a:pPr>
            <a:r>
              <a:rPr lang="en-US" dirty="0" smtClean="0"/>
              <a:t>Gillette Children’s Specialty HealthCare</a:t>
            </a:r>
          </a:p>
          <a:p>
            <a:pPr marL="285750" indent="-285750">
              <a:buFont typeface="Arial" panose="020B0604020202020204" pitchFamily="34" charset="0"/>
              <a:buChar char="•"/>
            </a:pPr>
            <a:r>
              <a:rPr lang="en-US" dirty="0" smtClean="0"/>
              <a:t>HealthEast Medical Transportation Center</a:t>
            </a:r>
          </a:p>
          <a:p>
            <a:pPr marL="285750" indent="-285750">
              <a:buFont typeface="Arial" panose="020B0604020202020204" pitchFamily="34" charset="0"/>
              <a:buChar char="•"/>
            </a:pPr>
            <a:r>
              <a:rPr lang="en-US" dirty="0" smtClean="0"/>
              <a:t>Olmsted Medical Center</a:t>
            </a:r>
          </a:p>
          <a:p>
            <a:pPr marL="285750" indent="-285750">
              <a:buFont typeface="Arial" panose="020B0604020202020204" pitchFamily="34" charset="0"/>
              <a:buChar char="•"/>
            </a:pPr>
            <a:r>
              <a:rPr lang="en-US" dirty="0" smtClean="0"/>
              <a:t>Mankato Clinic</a:t>
            </a:r>
          </a:p>
          <a:p>
            <a:pPr marL="285750" indent="-285750">
              <a:buFont typeface="Arial" panose="020B0604020202020204" pitchFamily="34" charset="0"/>
              <a:buChar char="•"/>
            </a:pPr>
            <a:r>
              <a:rPr lang="en-US" dirty="0" smtClean="0"/>
              <a:t>Mayo Clinic Health Systems</a:t>
            </a:r>
          </a:p>
          <a:p>
            <a:pPr marL="285750" indent="-285750">
              <a:buFont typeface="Arial" panose="020B0604020202020204" pitchFamily="34" charset="0"/>
              <a:buChar char="•"/>
            </a:pPr>
            <a:r>
              <a:rPr lang="en-US" dirty="0" smtClean="0"/>
              <a:t>Samaritan Bethany</a:t>
            </a:r>
            <a:endParaRPr lang="en-US" dirty="0"/>
          </a:p>
          <a:p>
            <a:pPr marL="285750" indent="-285750">
              <a:buFont typeface="Arial" panose="020B0604020202020204" pitchFamily="34" charset="0"/>
              <a:buChar char="•"/>
            </a:pPr>
            <a:r>
              <a:rPr lang="en-US" dirty="0" smtClean="0"/>
              <a:t>Sanford Health</a:t>
            </a:r>
          </a:p>
          <a:p>
            <a:pPr marL="285750" indent="-285750">
              <a:buFont typeface="Arial" panose="020B0604020202020204" pitchFamily="34" charset="0"/>
              <a:buChar char="•"/>
            </a:pPr>
            <a:r>
              <a:rPr lang="en-US" dirty="0" smtClean="0"/>
              <a:t>St. Anne’s of Winona</a:t>
            </a:r>
          </a:p>
          <a:p>
            <a:pPr marL="285750" indent="-285750">
              <a:buFont typeface="Arial" panose="020B0604020202020204" pitchFamily="34" charset="0"/>
              <a:buChar char="•"/>
            </a:pPr>
            <a:r>
              <a:rPr lang="en-US" dirty="0" smtClean="0"/>
              <a:t>Sauer Homes</a:t>
            </a:r>
          </a:p>
          <a:p>
            <a:pPr marL="285750" indent="-285750">
              <a:buFont typeface="Arial" panose="020B0604020202020204" pitchFamily="34" charset="0"/>
              <a:buChar char="•"/>
            </a:pPr>
            <a:r>
              <a:rPr lang="en-US" dirty="0"/>
              <a:t>U of M Children’s </a:t>
            </a:r>
            <a:r>
              <a:rPr lang="en-US" dirty="0" smtClean="0"/>
              <a:t>Hospital</a:t>
            </a:r>
          </a:p>
          <a:p>
            <a:pPr marL="285750" indent="-285750">
              <a:buFont typeface="Arial" panose="020B0604020202020204" pitchFamily="34" charset="0"/>
              <a:buChar char="•"/>
            </a:pPr>
            <a:r>
              <a:rPr lang="en-US" dirty="0" smtClean="0"/>
              <a:t>Winona Health</a:t>
            </a:r>
          </a:p>
          <a:p>
            <a:pPr marL="285750" indent="-285750">
              <a:buFont typeface="Arial" panose="020B0604020202020204" pitchFamily="34" charset="0"/>
              <a:buChar char="•"/>
            </a:pPr>
            <a:endParaRPr lang="en-US" dirty="0"/>
          </a:p>
          <a:p>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327" y="253042"/>
            <a:ext cx="1932010" cy="22658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6009" y="2416688"/>
            <a:ext cx="3254414" cy="244081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399" y="4736439"/>
            <a:ext cx="2791411" cy="185367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6237" y="4527792"/>
            <a:ext cx="2512100" cy="1884075"/>
          </a:xfrm>
          <a:prstGeom prst="rect">
            <a:avLst/>
          </a:prstGeom>
        </p:spPr>
      </p:pic>
    </p:spTree>
    <p:extLst>
      <p:ext uri="{BB962C8B-B14F-4D97-AF65-F5344CB8AC3E}">
        <p14:creationId xmlns:p14="http://schemas.microsoft.com/office/powerpoint/2010/main" val="18538197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32&quot;&gt;&lt;property id=&quot;20148&quot; value=&quot;5&quot;/&gt;&lt;property id=&quot;20300&quot; value=&quot;Slide 2 - &amp;quot;Repratio eos volorestem&amp;quot;&quot;/&gt;&lt;property id=&quot;20307&quot; value=&quot;257&quot;/&gt;&lt;/object&gt;&lt;object type=&quot;3&quot; unique_id=&quot;10053&quot;&gt;&lt;property id=&quot;20148&quot; value=&quot;5&quot;/&gt;&lt;property id=&quot;20300&quot; value=&quot;Slide 3 - &amp;quot;Repratio eos volorestem&amp;quot;&quot;/&gt;&lt;property id=&quot;20307&quot; value=&quot;258&quot;/&gt;&lt;/object&gt;&lt;object type=&quot;3&quot; unique_id=&quot;10054&quot;&gt;&lt;property id=&quot;20148&quot; value=&quot;5&quot;/&gt;&lt;property id=&quot;20300&quot; value=&quot;Slide 4 - &amp;quot;FY11 Expenditures&amp;quot;&quot;/&gt;&lt;property id=&quot;20307&quot; value=&quot;259&quot;/&gt;&lt;/object&gt;&lt;object type=&quot;3&quot; unique_id=&quot;10085&quot;&gt;&lt;property id=&quot;20148&quot; value=&quot;5&quot;/&gt;&lt;property id=&quot;20300&quot; value=&quot;Slide 5 - &amp;quot;Section breaker title&amp;quot;&quot;/&gt;&lt;property id=&quot;20307&quot; value=&quot;262&quot;/&gt;&lt;/object&gt;&lt;/object&gt;&lt;/object&gt;&lt;/database&gt;"/>
  <p:tag name="SECTOMILLISECCONVERTED" val="1"/>
</p:tagLst>
</file>

<file path=ppt/theme/theme1.xml><?xml version="1.0" encoding="utf-8"?>
<a:theme xmlns:a="http://schemas.openxmlformats.org/drawingml/2006/main" name="Office Theme">
  <a:themeElements>
    <a:clrScheme name="HFM">
      <a:dk1>
        <a:sysClr val="windowText" lastClr="000000"/>
      </a:dk1>
      <a:lt1>
        <a:sysClr val="window" lastClr="FFFFFF"/>
      </a:lt1>
      <a:dk2>
        <a:srgbClr val="006BB2"/>
      </a:dk2>
      <a:lt2>
        <a:srgbClr val="D5E0F1"/>
      </a:lt2>
      <a:accent1>
        <a:srgbClr val="006BB2"/>
      </a:accent1>
      <a:accent2>
        <a:srgbClr val="682C87"/>
      </a:accent2>
      <a:accent3>
        <a:srgbClr val="F9B037"/>
      </a:accent3>
      <a:accent4>
        <a:srgbClr val="85C643"/>
      </a:accent4>
      <a:accent5>
        <a:srgbClr val="86A3D2"/>
      </a:accent5>
      <a:accent6>
        <a:srgbClr val="D5E0F1"/>
      </a:accent6>
      <a:hlink>
        <a:srgbClr val="006BB2"/>
      </a:hlink>
      <a:folHlink>
        <a:srgbClr val="682C8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4780</TotalTime>
  <Words>954</Words>
  <Application>Microsoft Office PowerPoint</Application>
  <PresentationFormat>On-screen Show (4:3)</PresentationFormat>
  <Paragraphs>203</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Trebuchet MS</vt:lpstr>
      <vt:lpstr>ヒラギノ角ゴ Pro W3</vt:lpstr>
      <vt:lpstr>Office Theme</vt:lpstr>
      <vt:lpstr>Spring/Summer 2015 RECAP</vt:lpstr>
      <vt:lpstr>1st Annual GIRLS ConnectZ DAY</vt:lpstr>
      <vt:lpstr>GIRLS ConnectZ DAY – MAY 19TH, 2015</vt:lpstr>
      <vt:lpstr>GIRLS ConnectZ DAY  Student Demographics</vt:lpstr>
      <vt:lpstr>GIRLS ConnectZ DAY  High Points</vt:lpstr>
      <vt:lpstr>Summer Scrubs Camps</vt:lpstr>
      <vt:lpstr>NINE TOTAL CAMPS</vt:lpstr>
      <vt:lpstr>SCHOLARSHIPS AWARDED </vt:lpstr>
      <vt:lpstr>Employer Site Visits…</vt:lpstr>
      <vt:lpstr>PowerPoint Presentation</vt:lpstr>
      <vt:lpstr>WSU High School Camp</vt:lpstr>
      <vt:lpstr>Urban High School Camp</vt:lpstr>
      <vt:lpstr>Saint Paul College High School Camp</vt:lpstr>
      <vt:lpstr>LOOKING AHEAD TO SUMMER 2016</vt:lpstr>
      <vt:lpstr>NEW CAMPS….</vt:lpstr>
      <vt:lpstr>Creating a Year Long Experience  Growing our healthcare workforce with the Health Care Core Curriculum in the high schools. </vt:lpstr>
      <vt:lpstr>QUESTIONS?</vt:lpstr>
      <vt:lpstr>2015 Camp Videos</vt:lpstr>
    </vt:vector>
  </TitlesOfParts>
  <Company>Uncorked Design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jodi.stammer</dc:creator>
  <cp:lastModifiedBy>Bormann, Misun L</cp:lastModifiedBy>
  <cp:revision>325</cp:revision>
  <dcterms:created xsi:type="dcterms:W3CDTF">2012-01-19T03:44:57Z</dcterms:created>
  <dcterms:modified xsi:type="dcterms:W3CDTF">2015-09-09T22:49:42Z</dcterms:modified>
</cp:coreProperties>
</file>