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447" r:id="rId3"/>
    <p:sldId id="328" r:id="rId4"/>
    <p:sldId id="439" r:id="rId5"/>
    <p:sldId id="440" r:id="rId6"/>
    <p:sldId id="443" r:id="rId7"/>
    <p:sldId id="423" r:id="rId8"/>
    <p:sldId id="441" r:id="rId9"/>
    <p:sldId id="442" r:id="rId10"/>
    <p:sldId id="444" r:id="rId11"/>
    <p:sldId id="445" r:id="rId12"/>
    <p:sldId id="446" r:id="rId13"/>
  </p:sldIdLst>
  <p:sldSz cx="12192000" cy="6858000"/>
  <p:notesSz cx="6858000" cy="9083675"/>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BFF"/>
    <a:srgbClr val="E4F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19" autoAdjust="0"/>
    <p:restoredTop sz="82117" autoAdjust="0"/>
  </p:normalViewPr>
  <p:slideViewPr>
    <p:cSldViewPr snapToGrid="0">
      <p:cViewPr varScale="1">
        <p:scale>
          <a:sx n="42" d="100"/>
          <a:sy n="42" d="100"/>
        </p:scale>
        <p:origin x="48" y="288"/>
      </p:cViewPr>
      <p:guideLst/>
    </p:cSldViewPr>
  </p:slideViewPr>
  <p:notesTextViewPr>
    <p:cViewPr>
      <p:scale>
        <a:sx n="1" d="1"/>
        <a:sy n="1" d="1"/>
      </p:scale>
      <p:origin x="0" y="-138"/>
    </p:cViewPr>
  </p:notesTextViewPr>
  <p:sorterViewPr>
    <p:cViewPr>
      <p:scale>
        <a:sx n="100" d="100"/>
        <a:sy n="100" d="100"/>
      </p:scale>
      <p:origin x="0" y="-9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m4499qa\Documents\RealTimeTalent\medclin_lab_tech_data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4499qa\Documents\RealTimeTalent\medclin_lab_tech_data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m4499qa\Documents\RealTimeTalent\medclin_lab_tech_data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400" b="1" i="0" u="none" strike="noStrike" kern="1200" spc="0" baseline="0">
                <a:solidFill>
                  <a:schemeClr val="tx1">
                    <a:lumMod val="65000"/>
                    <a:lumOff val="35000"/>
                  </a:schemeClr>
                </a:solidFill>
                <a:latin typeface="+mn-lt"/>
                <a:ea typeface="+mn-ea"/>
                <a:cs typeface="+mn-cs"/>
              </a:defRPr>
            </a:pPr>
            <a:r>
              <a:rPr lang="en-US" sz="2400" b="1" baseline="0" dirty="0"/>
              <a:t>Minnesota </a:t>
            </a:r>
            <a:r>
              <a:rPr lang="en-US" sz="2400" b="1" baseline="0" dirty="0" smtClean="0"/>
              <a:t>Employment </a:t>
            </a:r>
            <a:r>
              <a:rPr lang="en-US" sz="2400" b="1" baseline="0" dirty="0"/>
              <a:t>Statistics, 2000-2016</a:t>
            </a:r>
          </a:p>
        </c:rich>
      </c:tx>
      <c:layout>
        <c:manualLayout>
          <c:xMode val="edge"/>
          <c:yMode val="edge"/>
          <c:x val="5.9728368563423395E-4"/>
          <c:y val="0"/>
        </c:manualLayout>
      </c:layout>
      <c:overlay val="0"/>
      <c:spPr>
        <a:noFill/>
        <a:ln>
          <a:noFill/>
        </a:ln>
        <a:effectLst/>
      </c:spPr>
      <c:txPr>
        <a:bodyPr rot="0" spcFirstLastPara="1" vertOverflow="ellipsis" vert="horz" wrap="square" anchor="ctr" anchorCtr="1"/>
        <a:lstStyle/>
        <a:p>
          <a:pPr algn="l">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42751604747722"/>
          <c:y val="0.11245383688868098"/>
          <c:w val="0.74581214101682924"/>
          <c:h val="0.71930464169462172"/>
        </c:manualLayout>
      </c:layout>
      <c:lineChart>
        <c:grouping val="standard"/>
        <c:varyColors val="0"/>
        <c:ser>
          <c:idx val="1"/>
          <c:order val="1"/>
          <c:tx>
            <c:strRef>
              <c:f>[medclin_lab_tech_data2.xlsx]QCEW!$C$152</c:f>
              <c:strCache>
                <c:ptCount val="1"/>
                <c:pt idx="0">
                  <c:v>Medical &amp; Diagnostic Laboratories (left axis)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[medclin_lab_tech_data2.xlsx]QCEW!$D$150:$T$150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[medclin_lab_tech_data2.xlsx]QCEW!$D$152:$T$152</c:f>
              <c:numCache>
                <c:formatCode>#,##0</c:formatCode>
                <c:ptCount val="17"/>
                <c:pt idx="0">
                  <c:v>1692</c:v>
                </c:pt>
                <c:pt idx="1">
                  <c:v>1749</c:v>
                </c:pt>
                <c:pt idx="2">
                  <c:v>1683</c:v>
                </c:pt>
                <c:pt idx="3">
                  <c:v>1715</c:v>
                </c:pt>
                <c:pt idx="4">
                  <c:v>1815</c:v>
                </c:pt>
                <c:pt idx="5">
                  <c:v>1981</c:v>
                </c:pt>
                <c:pt idx="6">
                  <c:v>2089</c:v>
                </c:pt>
                <c:pt idx="7">
                  <c:v>2135</c:v>
                </c:pt>
                <c:pt idx="8">
                  <c:v>2357</c:v>
                </c:pt>
                <c:pt idx="9">
                  <c:v>2427</c:v>
                </c:pt>
                <c:pt idx="10">
                  <c:v>2450</c:v>
                </c:pt>
                <c:pt idx="11">
                  <c:v>2492</c:v>
                </c:pt>
                <c:pt idx="12">
                  <c:v>2497</c:v>
                </c:pt>
                <c:pt idx="13">
                  <c:v>2617</c:v>
                </c:pt>
                <c:pt idx="14">
                  <c:v>2782</c:v>
                </c:pt>
                <c:pt idx="15">
                  <c:v>3188</c:v>
                </c:pt>
                <c:pt idx="16">
                  <c:v>3514</c:v>
                </c:pt>
              </c:numCache>
            </c:numRef>
          </c:val>
          <c:smooth val="0"/>
          <c:extLst>
            <c:ext xmlns:c16="http://schemas.microsoft.com/office/drawing/2014/chart" uri="{C3380CC4-5D6E-409C-BE32-E72D297353CC}">
              <c16:uniqueId val="{00000000-B124-436D-AA00-9D28CAC8FF43}"/>
            </c:ext>
          </c:extLst>
        </c:ser>
        <c:dLbls>
          <c:showLegendKey val="0"/>
          <c:showVal val="0"/>
          <c:showCatName val="0"/>
          <c:showSerName val="0"/>
          <c:showPercent val="0"/>
          <c:showBubbleSize val="0"/>
        </c:dLbls>
        <c:marker val="1"/>
        <c:smooth val="0"/>
        <c:axId val="547984088"/>
        <c:axId val="547984480"/>
      </c:lineChart>
      <c:lineChart>
        <c:grouping val="standard"/>
        <c:varyColors val="0"/>
        <c:ser>
          <c:idx val="0"/>
          <c:order val="0"/>
          <c:tx>
            <c:strRef>
              <c:f>[medclin_lab_tech_data2.xlsx]QCEW!$C$151</c:f>
              <c:strCache>
                <c:ptCount val="1"/>
                <c:pt idx="0">
                  <c:v>Total, All Industries (right axis)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[medclin_lab_tech_data2.xlsx]QCEW!$D$150:$T$150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[medclin_lab_tech_data2.xlsx]QCEW!$D$151:$T$151</c:f>
              <c:numCache>
                <c:formatCode>#,##0</c:formatCode>
                <c:ptCount val="17"/>
                <c:pt idx="0">
                  <c:v>2608844</c:v>
                </c:pt>
                <c:pt idx="1">
                  <c:v>2611675</c:v>
                </c:pt>
                <c:pt idx="2">
                  <c:v>2584722</c:v>
                </c:pt>
                <c:pt idx="3">
                  <c:v>2578050</c:v>
                </c:pt>
                <c:pt idx="4">
                  <c:v>2602623</c:v>
                </c:pt>
                <c:pt idx="5">
                  <c:v>2637323</c:v>
                </c:pt>
                <c:pt idx="6">
                  <c:v>2676793</c:v>
                </c:pt>
                <c:pt idx="7">
                  <c:v>2688406</c:v>
                </c:pt>
                <c:pt idx="8">
                  <c:v>2680530</c:v>
                </c:pt>
                <c:pt idx="9">
                  <c:v>2572442</c:v>
                </c:pt>
                <c:pt idx="10">
                  <c:v>2563391</c:v>
                </c:pt>
                <c:pt idx="11">
                  <c:v>2603526</c:v>
                </c:pt>
                <c:pt idx="12">
                  <c:v>2644935</c:v>
                </c:pt>
                <c:pt idx="13">
                  <c:v>2692170</c:v>
                </c:pt>
                <c:pt idx="14">
                  <c:v>2729613</c:v>
                </c:pt>
                <c:pt idx="15">
                  <c:v>2774426</c:v>
                </c:pt>
                <c:pt idx="16">
                  <c:v>2813648</c:v>
                </c:pt>
              </c:numCache>
            </c:numRef>
          </c:val>
          <c:smooth val="0"/>
          <c:extLst>
            <c:ext xmlns:c16="http://schemas.microsoft.com/office/drawing/2014/chart" uri="{C3380CC4-5D6E-409C-BE32-E72D297353CC}">
              <c16:uniqueId val="{00000001-B124-436D-AA00-9D28CAC8FF43}"/>
            </c:ext>
          </c:extLst>
        </c:ser>
        <c:dLbls>
          <c:showLegendKey val="0"/>
          <c:showVal val="0"/>
          <c:showCatName val="0"/>
          <c:showSerName val="0"/>
          <c:showPercent val="0"/>
          <c:showBubbleSize val="0"/>
        </c:dLbls>
        <c:marker val="1"/>
        <c:smooth val="0"/>
        <c:axId val="585293864"/>
        <c:axId val="547984872"/>
      </c:lineChart>
      <c:catAx>
        <c:axId val="547984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7984480"/>
        <c:crosses val="autoZero"/>
        <c:auto val="1"/>
        <c:lblAlgn val="ctr"/>
        <c:lblOffset val="100"/>
        <c:noMultiLvlLbl val="0"/>
      </c:catAx>
      <c:valAx>
        <c:axId val="547984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1" u="none" strike="noStrike" kern="1200" baseline="0">
                    <a:solidFill>
                      <a:schemeClr val="tx1">
                        <a:lumMod val="65000"/>
                        <a:lumOff val="35000"/>
                      </a:schemeClr>
                    </a:solidFill>
                    <a:latin typeface="+mn-lt"/>
                    <a:ea typeface="+mn-ea"/>
                    <a:cs typeface="+mn-cs"/>
                  </a:defRPr>
                </a:pPr>
                <a:r>
                  <a:rPr lang="en-US" sz="2000" i="1" baseline="0" dirty="0" smtClean="0"/>
                  <a:t>Medical </a:t>
                </a:r>
                <a:r>
                  <a:rPr lang="en-US" sz="2000" i="1" baseline="0" dirty="0"/>
                  <a:t>&amp; Diag. Labs Jobs</a:t>
                </a:r>
              </a:p>
            </c:rich>
          </c:tx>
          <c:layout>
            <c:manualLayout>
              <c:xMode val="edge"/>
              <c:yMode val="edge"/>
              <c:x val="1.080416249653326E-4"/>
              <c:y val="0.17627402721508276"/>
            </c:manualLayout>
          </c:layout>
          <c:overlay val="0"/>
          <c:spPr>
            <a:noFill/>
            <a:ln>
              <a:noFill/>
            </a:ln>
            <a:effectLst/>
          </c:spPr>
          <c:txPr>
            <a:bodyPr rot="-5400000" spcFirstLastPara="1" vertOverflow="ellipsis" vert="horz" wrap="square" anchor="ctr" anchorCtr="1"/>
            <a:lstStyle/>
            <a:p>
              <a:pPr>
                <a:defRPr sz="2000" b="0" i="1"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7984088"/>
        <c:crosses val="autoZero"/>
        <c:crossBetween val="between"/>
      </c:valAx>
      <c:valAx>
        <c:axId val="547984872"/>
        <c:scaling>
          <c:orientation val="minMax"/>
        </c:scaling>
        <c:delete val="0"/>
        <c:axPos val="r"/>
        <c:title>
          <c:tx>
            <c:rich>
              <a:bodyPr rot="5400000" spcFirstLastPara="1" vertOverflow="ellipsis" wrap="square" anchor="ctr" anchorCtr="1"/>
              <a:lstStyle/>
              <a:p>
                <a:pPr>
                  <a:defRPr sz="2000" b="0" i="1" u="none" strike="noStrike" kern="1200" baseline="0">
                    <a:solidFill>
                      <a:schemeClr val="tx1">
                        <a:lumMod val="65000"/>
                        <a:lumOff val="35000"/>
                      </a:schemeClr>
                    </a:solidFill>
                    <a:latin typeface="+mn-lt"/>
                    <a:ea typeface="+mn-ea"/>
                    <a:cs typeface="+mn-cs"/>
                  </a:defRPr>
                </a:pPr>
                <a:r>
                  <a:rPr lang="en-US" sz="2000" i="1" baseline="0" dirty="0"/>
                  <a:t>Total </a:t>
                </a:r>
                <a:r>
                  <a:rPr lang="en-US" sz="2000" i="1" baseline="0" dirty="0" smtClean="0"/>
                  <a:t>Jobs</a:t>
                </a:r>
                <a:r>
                  <a:rPr lang="en-US" sz="2000" i="1" baseline="0" dirty="0"/>
                  <a:t>, All Industries</a:t>
                </a:r>
              </a:p>
            </c:rich>
          </c:tx>
          <c:layout>
            <c:manualLayout>
              <c:xMode val="edge"/>
              <c:yMode val="edge"/>
              <c:x val="0.96484833696152128"/>
              <c:y val="0.21243662767653432"/>
            </c:manualLayout>
          </c:layout>
          <c:overlay val="0"/>
          <c:spPr>
            <a:noFill/>
            <a:ln>
              <a:noFill/>
            </a:ln>
            <a:effectLst/>
          </c:spPr>
          <c:txPr>
            <a:bodyPr rot="5400000" spcFirstLastPara="1" vertOverflow="ellipsis" wrap="square" anchor="ctr" anchorCtr="1"/>
            <a:lstStyle/>
            <a:p>
              <a:pPr>
                <a:defRPr sz="2000" b="0" i="1"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5293864"/>
        <c:crosses val="max"/>
        <c:crossBetween val="between"/>
      </c:valAx>
      <c:catAx>
        <c:axId val="585293864"/>
        <c:scaling>
          <c:orientation val="minMax"/>
        </c:scaling>
        <c:delete val="1"/>
        <c:axPos val="b"/>
        <c:numFmt formatCode="General" sourceLinked="1"/>
        <c:majorTickMark val="out"/>
        <c:minorTickMark val="none"/>
        <c:tickLblPos val="nextTo"/>
        <c:crossAx val="547984872"/>
        <c:crosses val="autoZero"/>
        <c:auto val="1"/>
        <c:lblAlgn val="ctr"/>
        <c:lblOffset val="100"/>
        <c:noMultiLvlLbl val="0"/>
      </c:catAx>
      <c:spPr>
        <a:noFill/>
        <a:ln>
          <a:noFill/>
        </a:ln>
        <a:effectLst/>
      </c:spPr>
    </c:plotArea>
    <c:legend>
      <c:legendPos val="b"/>
      <c:layout>
        <c:manualLayout>
          <c:xMode val="edge"/>
          <c:yMode val="edge"/>
          <c:x val="8.683652675115458E-2"/>
          <c:y val="0.11249178769448234"/>
          <c:w val="0.78388154007548438"/>
          <c:h val="0.1548425777064604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56227933437253"/>
          <c:y val="0.17454095023836308"/>
          <c:w val="0.84982519951503521"/>
          <c:h val="0.69053859339011192"/>
        </c:manualLayout>
      </c:layout>
      <c:barChart>
        <c:barDir val="col"/>
        <c:grouping val="clustered"/>
        <c:varyColors val="0"/>
        <c:ser>
          <c:idx val="0"/>
          <c:order val="0"/>
          <c:tx>
            <c:strRef>
              <c:f>[medclin_lab_tech_data2.xlsx]Vacancies!$B$71</c:f>
              <c:strCache>
                <c:ptCount val="1"/>
                <c:pt idx="0">
                  <c:v>Percent of vacancies in the Twin Cities</c:v>
                </c:pt>
              </c:strCache>
            </c:strRef>
          </c:tx>
          <c:spPr>
            <a:solidFill>
              <a:schemeClr val="accent1"/>
            </a:solidFill>
            <a:ln>
              <a:noFill/>
            </a:ln>
            <a:effectLst/>
          </c:spPr>
          <c:invertIfNegative val="0"/>
          <c:cat>
            <c:numRef>
              <c:f>[medclin_lab_tech_data2.xlsx]Vacancies!$C$70:$F$70</c:f>
              <c:numCache>
                <c:formatCode>General</c:formatCode>
                <c:ptCount val="4"/>
                <c:pt idx="0">
                  <c:v>2017</c:v>
                </c:pt>
                <c:pt idx="1">
                  <c:v>2016</c:v>
                </c:pt>
                <c:pt idx="2">
                  <c:v>2015</c:v>
                </c:pt>
                <c:pt idx="3">
                  <c:v>2014</c:v>
                </c:pt>
              </c:numCache>
            </c:numRef>
          </c:cat>
          <c:val>
            <c:numRef>
              <c:f>[medclin_lab_tech_data2.xlsx]Vacancies!$C$71:$F$71</c:f>
              <c:numCache>
                <c:formatCode>0.0%</c:formatCode>
                <c:ptCount val="4"/>
                <c:pt idx="0">
                  <c:v>0.90407673860911275</c:v>
                </c:pt>
                <c:pt idx="1">
                  <c:v>0.65937500000000004</c:v>
                </c:pt>
                <c:pt idx="2">
                  <c:v>0.59405940594059403</c:v>
                </c:pt>
                <c:pt idx="3">
                  <c:v>0.66015625</c:v>
                </c:pt>
              </c:numCache>
            </c:numRef>
          </c:val>
          <c:extLst>
            <c:ext xmlns:c16="http://schemas.microsoft.com/office/drawing/2014/chart" uri="{C3380CC4-5D6E-409C-BE32-E72D297353CC}">
              <c16:uniqueId val="{00000000-445C-482B-ABED-F7B7538FD4F2}"/>
            </c:ext>
          </c:extLst>
        </c:ser>
        <c:dLbls>
          <c:showLegendKey val="0"/>
          <c:showVal val="0"/>
          <c:showCatName val="0"/>
          <c:showSerName val="0"/>
          <c:showPercent val="0"/>
          <c:showBubbleSize val="0"/>
        </c:dLbls>
        <c:gapWidth val="219"/>
        <c:overlap val="-27"/>
        <c:axId val="649093824"/>
        <c:axId val="649096120"/>
      </c:barChart>
      <c:catAx>
        <c:axId val="64909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096120"/>
        <c:crosses val="autoZero"/>
        <c:auto val="1"/>
        <c:lblAlgn val="ctr"/>
        <c:lblOffset val="100"/>
        <c:noMultiLvlLbl val="0"/>
      </c:catAx>
      <c:valAx>
        <c:axId val="6490961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093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400" b="1" i="0" u="none" strike="noStrike" kern="1200" spc="0" baseline="0">
                <a:solidFill>
                  <a:schemeClr val="tx1">
                    <a:lumMod val="65000"/>
                    <a:lumOff val="35000"/>
                  </a:schemeClr>
                </a:solidFill>
                <a:latin typeface="+mn-lt"/>
                <a:ea typeface="+mn-ea"/>
                <a:cs typeface="+mn-cs"/>
              </a:defRPr>
            </a:pPr>
            <a:r>
              <a:rPr lang="en-US" sz="2400" b="1" baseline="0"/>
              <a:t>Average Number of Minnesota Job Vacancies for selected </a:t>
            </a:r>
          </a:p>
          <a:p>
            <a:pPr algn="l">
              <a:defRPr sz="2400" b="1" baseline="0"/>
            </a:pPr>
            <a:r>
              <a:rPr lang="en-US" sz="2400" b="1" baseline="0"/>
              <a:t>Medical Laboratory Positions, 2001-2017</a:t>
            </a:r>
          </a:p>
        </c:rich>
      </c:tx>
      <c:layout>
        <c:manualLayout>
          <c:xMode val="edge"/>
          <c:yMode val="edge"/>
          <c:x val="1.187445319335091E-3"/>
          <c:y val="0"/>
        </c:manualLayout>
      </c:layout>
      <c:overlay val="0"/>
      <c:spPr>
        <a:noFill/>
        <a:ln>
          <a:noFill/>
        </a:ln>
        <a:effectLst/>
      </c:spPr>
      <c:txPr>
        <a:bodyPr rot="0" spcFirstLastPara="1" vertOverflow="ellipsis" vert="horz" wrap="square" anchor="ctr" anchorCtr="1"/>
        <a:lstStyle/>
        <a:p>
          <a:pPr algn="l">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78223274237958"/>
          <c:y val="0.16770653614511832"/>
          <c:w val="0.86222458389020395"/>
          <c:h val="0.64368541327916085"/>
        </c:manualLayout>
      </c:layout>
      <c:lineChart>
        <c:grouping val="standard"/>
        <c:varyColors val="0"/>
        <c:ser>
          <c:idx val="0"/>
          <c:order val="0"/>
          <c:tx>
            <c:strRef>
              <c:f>[medclin_lab_tech_data2.xlsx]Vacancies!$C$39</c:f>
              <c:strCache>
                <c:ptCount val="1"/>
                <c:pt idx="0">
                  <c:v>Medical &amp; Clinical Lab Technologists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[medclin_lab_tech_data2.xlsx]Vacancies!$B$40:$B$56</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[medclin_lab_tech_data2.xlsx]Vacancies!$C$40:$C$56</c:f>
              <c:numCache>
                <c:formatCode>General</c:formatCode>
                <c:ptCount val="17"/>
                <c:pt idx="0">
                  <c:v>113</c:v>
                </c:pt>
                <c:pt idx="1">
                  <c:v>75</c:v>
                </c:pt>
                <c:pt idx="2">
                  <c:v>41</c:v>
                </c:pt>
                <c:pt idx="3">
                  <c:v>50.5</c:v>
                </c:pt>
                <c:pt idx="4">
                  <c:v>88</c:v>
                </c:pt>
                <c:pt idx="5">
                  <c:v>41</c:v>
                </c:pt>
                <c:pt idx="6">
                  <c:v>67.5</c:v>
                </c:pt>
                <c:pt idx="7">
                  <c:v>61</c:v>
                </c:pt>
                <c:pt idx="8">
                  <c:v>23.5</c:v>
                </c:pt>
                <c:pt idx="9">
                  <c:v>33</c:v>
                </c:pt>
                <c:pt idx="10">
                  <c:v>25.5</c:v>
                </c:pt>
                <c:pt idx="11">
                  <c:v>71</c:v>
                </c:pt>
                <c:pt idx="12">
                  <c:v>41</c:v>
                </c:pt>
                <c:pt idx="13">
                  <c:v>77</c:v>
                </c:pt>
                <c:pt idx="14">
                  <c:v>58.5</c:v>
                </c:pt>
                <c:pt idx="15">
                  <c:v>84.5</c:v>
                </c:pt>
                <c:pt idx="16">
                  <c:v>85</c:v>
                </c:pt>
              </c:numCache>
            </c:numRef>
          </c:val>
          <c:smooth val="0"/>
          <c:extLst>
            <c:ext xmlns:c16="http://schemas.microsoft.com/office/drawing/2014/chart" uri="{C3380CC4-5D6E-409C-BE32-E72D297353CC}">
              <c16:uniqueId val="{00000000-7020-4A9A-AC2E-0B031CB58F23}"/>
            </c:ext>
          </c:extLst>
        </c:ser>
        <c:ser>
          <c:idx val="1"/>
          <c:order val="1"/>
          <c:tx>
            <c:strRef>
              <c:f>[medclin_lab_tech_data2.xlsx]Vacancies!$D$39</c:f>
              <c:strCache>
                <c:ptCount val="1"/>
                <c:pt idx="0">
                  <c:v>Medical &amp; Clinical Lab Technicians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[medclin_lab_tech_data2.xlsx]Vacancies!$B$40:$B$56</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[medclin_lab_tech_data2.xlsx]Vacancies!$D$40:$D$56</c:f>
              <c:numCache>
                <c:formatCode>General</c:formatCode>
                <c:ptCount val="17"/>
                <c:pt idx="0">
                  <c:v>283.5</c:v>
                </c:pt>
                <c:pt idx="1">
                  <c:v>163.5</c:v>
                </c:pt>
                <c:pt idx="2">
                  <c:v>203.5</c:v>
                </c:pt>
                <c:pt idx="3">
                  <c:v>106.5</c:v>
                </c:pt>
                <c:pt idx="4">
                  <c:v>339</c:v>
                </c:pt>
                <c:pt idx="5">
                  <c:v>209.5</c:v>
                </c:pt>
                <c:pt idx="6">
                  <c:v>121.5</c:v>
                </c:pt>
                <c:pt idx="7">
                  <c:v>163.5</c:v>
                </c:pt>
                <c:pt idx="8">
                  <c:v>93</c:v>
                </c:pt>
                <c:pt idx="9">
                  <c:v>57.5</c:v>
                </c:pt>
                <c:pt idx="10">
                  <c:v>74.5</c:v>
                </c:pt>
                <c:pt idx="11">
                  <c:v>115.5</c:v>
                </c:pt>
                <c:pt idx="12">
                  <c:v>147.5</c:v>
                </c:pt>
                <c:pt idx="13">
                  <c:v>134.5</c:v>
                </c:pt>
                <c:pt idx="14">
                  <c:v>134</c:v>
                </c:pt>
                <c:pt idx="15">
                  <c:v>177.5</c:v>
                </c:pt>
                <c:pt idx="16">
                  <c:v>281</c:v>
                </c:pt>
              </c:numCache>
            </c:numRef>
          </c:val>
          <c:smooth val="0"/>
          <c:extLst>
            <c:ext xmlns:c16="http://schemas.microsoft.com/office/drawing/2014/chart" uri="{C3380CC4-5D6E-409C-BE32-E72D297353CC}">
              <c16:uniqueId val="{00000001-7020-4A9A-AC2E-0B031CB58F23}"/>
            </c:ext>
          </c:extLst>
        </c:ser>
        <c:ser>
          <c:idx val="2"/>
          <c:order val="2"/>
          <c:tx>
            <c:strRef>
              <c:f>[medclin_lab_tech_data2.xlsx]Vacancies!$E$39</c:f>
              <c:strCache>
                <c:ptCount val="1"/>
                <c:pt idx="0">
                  <c:v>Medical Scientists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[medclin_lab_tech_data2.xlsx]Vacancies!$B$40:$B$56</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[medclin_lab_tech_data2.xlsx]Vacancies!$E$40:$E$56</c:f>
              <c:numCache>
                <c:formatCode>General</c:formatCode>
                <c:ptCount val="17"/>
                <c:pt idx="0">
                  <c:v>66.5</c:v>
                </c:pt>
                <c:pt idx="1">
                  <c:v>74</c:v>
                </c:pt>
                <c:pt idx="2">
                  <c:v>98</c:v>
                </c:pt>
                <c:pt idx="3">
                  <c:v>53.5</c:v>
                </c:pt>
                <c:pt idx="4">
                  <c:v>89</c:v>
                </c:pt>
                <c:pt idx="5">
                  <c:v>120</c:v>
                </c:pt>
                <c:pt idx="6">
                  <c:v>105</c:v>
                </c:pt>
                <c:pt idx="7">
                  <c:v>50</c:v>
                </c:pt>
                <c:pt idx="8">
                  <c:v>65.5</c:v>
                </c:pt>
                <c:pt idx="9">
                  <c:v>20.5</c:v>
                </c:pt>
                <c:pt idx="10">
                  <c:v>88.5</c:v>
                </c:pt>
                <c:pt idx="11">
                  <c:v>95</c:v>
                </c:pt>
                <c:pt idx="12">
                  <c:v>139.5</c:v>
                </c:pt>
                <c:pt idx="13">
                  <c:v>128</c:v>
                </c:pt>
                <c:pt idx="14">
                  <c:v>151.5</c:v>
                </c:pt>
                <c:pt idx="15">
                  <c:v>160</c:v>
                </c:pt>
                <c:pt idx="16">
                  <c:v>417</c:v>
                </c:pt>
              </c:numCache>
            </c:numRef>
          </c:val>
          <c:smooth val="0"/>
          <c:extLst>
            <c:ext xmlns:c16="http://schemas.microsoft.com/office/drawing/2014/chart" uri="{C3380CC4-5D6E-409C-BE32-E72D297353CC}">
              <c16:uniqueId val="{00000002-7020-4A9A-AC2E-0B031CB58F23}"/>
            </c:ext>
          </c:extLst>
        </c:ser>
        <c:dLbls>
          <c:showLegendKey val="0"/>
          <c:showVal val="0"/>
          <c:showCatName val="0"/>
          <c:showSerName val="0"/>
          <c:showPercent val="0"/>
          <c:showBubbleSize val="0"/>
        </c:dLbls>
        <c:marker val="1"/>
        <c:smooth val="0"/>
        <c:axId val="346158376"/>
        <c:axId val="346157592"/>
      </c:lineChart>
      <c:catAx>
        <c:axId val="346158376"/>
        <c:scaling>
          <c:orientation val="minMax"/>
        </c:scaling>
        <c:delete val="0"/>
        <c:axPos val="b"/>
        <c:title>
          <c:tx>
            <c:rich>
              <a:bodyPr rot="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r>
                  <a:rPr lang="en-US" sz="1600" i="1" baseline="0"/>
                  <a:t>Source: DEED Job Vacancy Survey</a:t>
                </a:r>
              </a:p>
            </c:rich>
          </c:tx>
          <c:layout>
            <c:manualLayout>
              <c:xMode val="edge"/>
              <c:yMode val="edge"/>
              <c:x val="0.69471270760539472"/>
              <c:y val="0.93486541689250036"/>
            </c:manualLayout>
          </c:layout>
          <c:overlay val="0"/>
          <c:spPr>
            <a:noFill/>
            <a:ln>
              <a:noFill/>
            </a:ln>
            <a:effectLst/>
          </c:spPr>
          <c:txPr>
            <a:bodyPr rot="0" spcFirstLastPara="1" vertOverflow="ellipsis" vert="horz" wrap="square" anchor="ctr" anchorCtr="1"/>
            <a:lstStyle/>
            <a:p>
              <a:pPr>
                <a:defRPr sz="1600" b="0"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6157592"/>
        <c:crosses val="autoZero"/>
        <c:auto val="1"/>
        <c:lblAlgn val="ctr"/>
        <c:lblOffset val="100"/>
        <c:noMultiLvlLbl val="0"/>
      </c:catAx>
      <c:valAx>
        <c:axId val="346157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a:t>Number of Jobs Vacancies</a:t>
                </a:r>
              </a:p>
            </c:rich>
          </c:tx>
          <c:layout>
            <c:manualLayout>
              <c:xMode val="edge"/>
              <c:yMode val="edge"/>
              <c:x val="8.9050679865157706E-4"/>
              <c:y val="0.2611968704617765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6158376"/>
        <c:crosses val="autoZero"/>
        <c:crossBetween val="between"/>
      </c:valAx>
      <c:spPr>
        <a:noFill/>
        <a:ln>
          <a:noFill/>
        </a:ln>
        <a:effectLst/>
      </c:spPr>
    </c:plotArea>
    <c:legend>
      <c:legendPos val="b"/>
      <c:layout>
        <c:manualLayout>
          <c:xMode val="edge"/>
          <c:yMode val="edge"/>
          <c:x val="0.11115464880500199"/>
          <c:y val="0.17050618474094972"/>
          <c:w val="0.83447183885783238"/>
          <c:h val="0.122058472660672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761"/>
          </a:xfrm>
          <a:prstGeom prst="rect">
            <a:avLst/>
          </a:prstGeom>
        </p:spPr>
        <p:txBody>
          <a:bodyPr vert="horz" lIns="91084" tIns="45542" rIns="91084" bIns="45542"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5761"/>
          </a:xfrm>
          <a:prstGeom prst="rect">
            <a:avLst/>
          </a:prstGeom>
        </p:spPr>
        <p:txBody>
          <a:bodyPr vert="horz" lIns="91084" tIns="45542" rIns="91084" bIns="45542" rtlCol="0"/>
          <a:lstStyle>
            <a:lvl1pPr algn="r">
              <a:defRPr sz="1200"/>
            </a:lvl1pPr>
          </a:lstStyle>
          <a:p>
            <a:fld id="{D76CBAF6-A3BC-4A2B-9D98-212424B4A1A1}" type="datetimeFigureOut">
              <a:rPr lang="en-US" smtClean="0"/>
              <a:t>10/11/2017</a:t>
            </a:fld>
            <a:endParaRPr lang="en-US"/>
          </a:p>
        </p:txBody>
      </p:sp>
      <p:sp>
        <p:nvSpPr>
          <p:cNvPr id="4" name="Footer Placeholder 3"/>
          <p:cNvSpPr>
            <a:spLocks noGrp="1"/>
          </p:cNvSpPr>
          <p:nvPr>
            <p:ph type="ftr" sz="quarter" idx="2"/>
          </p:nvPr>
        </p:nvSpPr>
        <p:spPr>
          <a:xfrm>
            <a:off x="0" y="8627915"/>
            <a:ext cx="2971800" cy="455760"/>
          </a:xfrm>
          <a:prstGeom prst="rect">
            <a:avLst/>
          </a:prstGeom>
        </p:spPr>
        <p:txBody>
          <a:bodyPr vert="horz" lIns="91084" tIns="45542" rIns="91084" bIns="45542"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7915"/>
            <a:ext cx="2971800" cy="455760"/>
          </a:xfrm>
          <a:prstGeom prst="rect">
            <a:avLst/>
          </a:prstGeom>
        </p:spPr>
        <p:txBody>
          <a:bodyPr vert="horz" lIns="91084" tIns="45542" rIns="91084" bIns="45542" rtlCol="0" anchor="b"/>
          <a:lstStyle>
            <a:lvl1pPr algn="r">
              <a:defRPr sz="1200"/>
            </a:lvl1pPr>
          </a:lstStyle>
          <a:p>
            <a:fld id="{CF5B9FE9-7783-4EFD-AF2A-74AC2F823B36}" type="slidenum">
              <a:rPr lang="en-US" smtClean="0"/>
              <a:t>‹#›</a:t>
            </a:fld>
            <a:endParaRPr lang="en-US"/>
          </a:p>
        </p:txBody>
      </p:sp>
    </p:spTree>
    <p:extLst>
      <p:ext uri="{BB962C8B-B14F-4D97-AF65-F5344CB8AC3E}">
        <p14:creationId xmlns:p14="http://schemas.microsoft.com/office/powerpoint/2010/main" val="302446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761"/>
          </a:xfrm>
          <a:prstGeom prst="rect">
            <a:avLst/>
          </a:prstGeom>
        </p:spPr>
        <p:txBody>
          <a:bodyPr vert="horz" lIns="91084" tIns="45542" rIns="91084" bIns="45542" rtlCol="0"/>
          <a:lstStyle>
            <a:lvl1pPr algn="l">
              <a:defRPr sz="1200"/>
            </a:lvl1pPr>
          </a:lstStyle>
          <a:p>
            <a:endParaRPr lang="en-US"/>
          </a:p>
        </p:txBody>
      </p:sp>
      <p:sp>
        <p:nvSpPr>
          <p:cNvPr id="3" name="Date Placeholder 2"/>
          <p:cNvSpPr>
            <a:spLocks noGrp="1"/>
          </p:cNvSpPr>
          <p:nvPr>
            <p:ph type="dt" idx="1"/>
          </p:nvPr>
        </p:nvSpPr>
        <p:spPr>
          <a:xfrm>
            <a:off x="3884613" y="0"/>
            <a:ext cx="2971800" cy="455761"/>
          </a:xfrm>
          <a:prstGeom prst="rect">
            <a:avLst/>
          </a:prstGeom>
        </p:spPr>
        <p:txBody>
          <a:bodyPr vert="horz" lIns="91084" tIns="45542" rIns="91084" bIns="45542" rtlCol="0"/>
          <a:lstStyle>
            <a:lvl1pPr algn="r">
              <a:defRPr sz="1200"/>
            </a:lvl1pPr>
          </a:lstStyle>
          <a:p>
            <a:fld id="{B3E2DFD2-8F2E-4E35-ACCB-09AAFCF63E25}" type="datetimeFigureOut">
              <a:rPr lang="en-US" smtClean="0"/>
              <a:t>10/11/2017</a:t>
            </a:fld>
            <a:endParaRPr lang="en-US"/>
          </a:p>
        </p:txBody>
      </p:sp>
      <p:sp>
        <p:nvSpPr>
          <p:cNvPr id="4" name="Slide Image Placeholder 3"/>
          <p:cNvSpPr>
            <a:spLocks noGrp="1" noRot="1" noChangeAspect="1"/>
          </p:cNvSpPr>
          <p:nvPr>
            <p:ph type="sldImg" idx="2"/>
          </p:nvPr>
        </p:nvSpPr>
        <p:spPr>
          <a:xfrm>
            <a:off x="704850" y="1135063"/>
            <a:ext cx="5448300" cy="3065462"/>
          </a:xfrm>
          <a:prstGeom prst="rect">
            <a:avLst/>
          </a:prstGeom>
          <a:noFill/>
          <a:ln w="12700">
            <a:solidFill>
              <a:prstClr val="black"/>
            </a:solidFill>
          </a:ln>
        </p:spPr>
        <p:txBody>
          <a:bodyPr vert="horz" lIns="91084" tIns="45542" rIns="91084" bIns="45542" rtlCol="0" anchor="ctr"/>
          <a:lstStyle/>
          <a:p>
            <a:endParaRPr lang="en-US"/>
          </a:p>
        </p:txBody>
      </p:sp>
      <p:sp>
        <p:nvSpPr>
          <p:cNvPr id="5" name="Notes Placeholder 4"/>
          <p:cNvSpPr>
            <a:spLocks noGrp="1"/>
          </p:cNvSpPr>
          <p:nvPr>
            <p:ph type="body" sz="quarter" idx="3"/>
          </p:nvPr>
        </p:nvSpPr>
        <p:spPr>
          <a:xfrm>
            <a:off x="685800" y="4371518"/>
            <a:ext cx="5486400" cy="3576698"/>
          </a:xfrm>
          <a:prstGeom prst="rect">
            <a:avLst/>
          </a:prstGeom>
        </p:spPr>
        <p:txBody>
          <a:bodyPr vert="horz" lIns="91084" tIns="45542" rIns="91084" bIns="455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5760"/>
          </a:xfrm>
          <a:prstGeom prst="rect">
            <a:avLst/>
          </a:prstGeom>
        </p:spPr>
        <p:txBody>
          <a:bodyPr vert="horz" lIns="91084" tIns="45542" rIns="91084" bIns="45542"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5760"/>
          </a:xfrm>
          <a:prstGeom prst="rect">
            <a:avLst/>
          </a:prstGeom>
        </p:spPr>
        <p:txBody>
          <a:bodyPr vert="horz" lIns="91084" tIns="45542" rIns="91084" bIns="45542" rtlCol="0" anchor="b"/>
          <a:lstStyle>
            <a:lvl1pPr algn="r">
              <a:defRPr sz="1200"/>
            </a:lvl1pPr>
          </a:lstStyle>
          <a:p>
            <a:fld id="{5D6E16B5-B889-4D4A-B349-880D808A6AC6}" type="slidenum">
              <a:rPr lang="en-US" smtClean="0"/>
              <a:t>‹#›</a:t>
            </a:fld>
            <a:endParaRPr lang="en-US"/>
          </a:p>
        </p:txBody>
      </p:sp>
    </p:spTree>
    <p:extLst>
      <p:ext uri="{BB962C8B-B14F-4D97-AF65-F5344CB8AC3E}">
        <p14:creationId xmlns:p14="http://schemas.microsoft.com/office/powerpoint/2010/main" val="295935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jobs grew 8% from 2000 to 2016.</a:t>
            </a:r>
          </a:p>
          <a:p>
            <a:r>
              <a:rPr lang="en-US" dirty="0" smtClean="0"/>
              <a:t>Medical and Diagnostic Labs Jobs grew 108%!</a:t>
            </a:r>
          </a:p>
          <a:p>
            <a:endParaRPr lang="en-US" dirty="0" smtClean="0"/>
          </a:p>
          <a:p>
            <a:r>
              <a:rPr lang="en-US" dirty="0" smtClean="0"/>
              <a:t>Does</a:t>
            </a:r>
            <a:r>
              <a:rPr lang="en-US" baseline="0" dirty="0" smtClean="0"/>
              <a:t> this mean that there is a dire shortage of workers in Med and </a:t>
            </a:r>
            <a:r>
              <a:rPr lang="en-US" baseline="0" dirty="0" err="1" smtClean="0"/>
              <a:t>Diag</a:t>
            </a:r>
            <a:r>
              <a:rPr lang="en-US" baseline="0" dirty="0" smtClean="0"/>
              <a:t> Labs?  </a:t>
            </a:r>
          </a:p>
          <a:p>
            <a:endParaRPr lang="en-US" baseline="0" dirty="0" smtClean="0"/>
          </a:p>
          <a:p>
            <a:r>
              <a:rPr lang="en-US" baseline="0" dirty="0" smtClean="0"/>
              <a:t>Some industries can grow rapidly without generating shortages of workers.  Supply and Demand in the labor market.  The key dynamic is </a:t>
            </a:r>
            <a:r>
              <a:rPr lang="en-US" baseline="0" dirty="0" err="1" smtClean="0"/>
              <a:t>labr</a:t>
            </a:r>
            <a:r>
              <a:rPr lang="en-US" baseline="0" dirty="0" smtClean="0"/>
              <a:t> market conditions by OCCUPATION.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6E16B5-B889-4D4A-B349-880D808A6AC6}" type="slidenum">
              <a:rPr lang="en-US" smtClean="0"/>
              <a:t>2</a:t>
            </a:fld>
            <a:endParaRPr lang="en-US"/>
          </a:p>
        </p:txBody>
      </p:sp>
    </p:spTree>
    <p:extLst>
      <p:ext uri="{BB962C8B-B14F-4D97-AF65-F5344CB8AC3E}">
        <p14:creationId xmlns:p14="http://schemas.microsoft.com/office/powerpoint/2010/main" val="207133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Strongest growth in postings, and strong growth in the Northern MN</a:t>
            </a:r>
            <a:r>
              <a:rPr lang="en-US" baseline="0" dirty="0" smtClean="0"/>
              <a:t> </a:t>
            </a:r>
            <a:r>
              <a:rPr lang="en-US" dirty="0" smtClean="0"/>
              <a:t>regions.  Apparently using more technicians and fewer technologists in Northern MN.</a:t>
            </a:r>
            <a:endParaRPr lang="en-US" dirty="0" smtClean="0"/>
          </a:p>
        </p:txBody>
      </p:sp>
      <p:sp>
        <p:nvSpPr>
          <p:cNvPr id="4" name="Slide Number Placeholder 3"/>
          <p:cNvSpPr>
            <a:spLocks noGrp="1"/>
          </p:cNvSpPr>
          <p:nvPr>
            <p:ph type="sldNum" sz="quarter" idx="10"/>
          </p:nvPr>
        </p:nvSpPr>
        <p:spPr/>
        <p:txBody>
          <a:bodyPr/>
          <a:lstStyle/>
          <a:p>
            <a:pPr defTabSz="861639">
              <a:defRPr/>
            </a:pPr>
            <a:fld id="{5D6E16B5-B889-4D4A-B349-880D808A6AC6}" type="slidenum">
              <a:rPr lang="en-US">
                <a:solidFill>
                  <a:prstClr val="black"/>
                </a:solidFill>
                <a:latin typeface="Calibri" panose="020F0502020204030204"/>
              </a:rPr>
              <a:pPr defTabSz="861639">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35521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 with strong growth, Replacement openings are the big deal, even more so than net job growth.  (Succession Planning, un yea!)  DEED and US BLS has realized that they have been underestimating replacement openings and with next LT Projections will be adjusting upward.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Uncertainties going forward:  healthcare policy and an apparent disdain for science in some political circles.  </a:t>
            </a:r>
          </a:p>
          <a:p>
            <a:endParaRPr lang="en-US" dirty="0"/>
          </a:p>
        </p:txBody>
      </p:sp>
      <p:sp>
        <p:nvSpPr>
          <p:cNvPr id="4" name="Slide Number Placeholder 3"/>
          <p:cNvSpPr>
            <a:spLocks noGrp="1"/>
          </p:cNvSpPr>
          <p:nvPr>
            <p:ph type="sldNum" sz="quarter" idx="10"/>
          </p:nvPr>
        </p:nvSpPr>
        <p:spPr/>
        <p:txBody>
          <a:bodyPr/>
          <a:lstStyle/>
          <a:p>
            <a:fld id="{5D6E16B5-B889-4D4A-B349-880D808A6AC6}" type="slidenum">
              <a:rPr lang="en-US" smtClean="0"/>
              <a:t>12</a:t>
            </a:fld>
            <a:endParaRPr lang="en-US"/>
          </a:p>
        </p:txBody>
      </p:sp>
    </p:spTree>
    <p:extLst>
      <p:ext uri="{BB962C8B-B14F-4D97-AF65-F5344CB8AC3E}">
        <p14:creationId xmlns:p14="http://schemas.microsoft.com/office/powerpoint/2010/main" val="109669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861639">
              <a:defRPr/>
            </a:pPr>
            <a:fld id="{5D6E16B5-B889-4D4A-B349-880D808A6AC6}" type="slidenum">
              <a:rPr lang="en-US">
                <a:solidFill>
                  <a:prstClr val="black"/>
                </a:solidFill>
                <a:latin typeface="Calibri" panose="020F0502020204030204"/>
              </a:rPr>
              <a:pPr defTabSz="861639">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22040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861639">
              <a:defRPr/>
            </a:pPr>
            <a:fld id="{5D6E16B5-B889-4D4A-B349-880D808A6AC6}" type="slidenum">
              <a:rPr lang="en-US">
                <a:solidFill>
                  <a:prstClr val="black"/>
                </a:solidFill>
                <a:latin typeface="Calibri" panose="020F0502020204030204"/>
              </a:rPr>
              <a:pPr defTabSz="861639">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19202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861639">
              <a:defRPr/>
            </a:pPr>
            <a:fld id="{5D6E16B5-B889-4D4A-B349-880D808A6AC6}" type="slidenum">
              <a:rPr lang="en-US">
                <a:solidFill>
                  <a:prstClr val="black"/>
                </a:solidFill>
                <a:latin typeface="Calibri" panose="020F0502020204030204"/>
              </a:rPr>
              <a:pPr defTabSz="861639">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64868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Note</a:t>
            </a:r>
            <a:r>
              <a:rPr lang="en-US" baseline="0" dirty="0" smtClean="0"/>
              <a:t> that Also, Med Clinical Lab Technologist pays more in MN!  </a:t>
            </a:r>
            <a:r>
              <a:rPr lang="en-US" dirty="0" smtClean="0"/>
              <a:t>Interestingly, Medical Scientists are paid less in MN than</a:t>
            </a:r>
            <a:r>
              <a:rPr lang="en-US" baseline="0" dirty="0" smtClean="0"/>
              <a:t> the U.S., while the other occupations pay more in MN.  I believe this is due to more public sector Med Scientist jobs in MN than in U.S.   54% of Medical Scientist Employment in MN is in Health Care and Social Assistance and State Colleges., with only 18% in the Professional, Scientific, and Technical Services industry.  Nationally, the majority is in Professional, Scientific, and Technical Services.  Healthcare doesn’t pay as well as “big pharma.”</a:t>
            </a:r>
          </a:p>
          <a:p>
            <a:endParaRPr lang="en-US" baseline="0" dirty="0" smtClean="0"/>
          </a:p>
          <a:p>
            <a:r>
              <a:rPr lang="en-US" baseline="0" dirty="0" smtClean="0"/>
              <a:t>These jobs are still a big deal in MN.  Note that the concentration of these jobs in MN and the Twin Cities is slightly higher than in the US.  I suspect Medical Scientists is higher in Southeast, MN , but because most employment is with one employer, Mayo Clinic, the data are suppressed to meet data privacy law.</a:t>
            </a:r>
          </a:p>
          <a:p>
            <a:r>
              <a:rPr lang="en-US" baseline="0" dirty="0" smtClean="0"/>
              <a:t>Note that there are ~1.8 times as many more technologists than scientists, and more than technicians as well. </a:t>
            </a:r>
          </a:p>
        </p:txBody>
      </p:sp>
      <p:sp>
        <p:nvSpPr>
          <p:cNvPr id="4" name="Slide Number Placeholder 3"/>
          <p:cNvSpPr>
            <a:spLocks noGrp="1"/>
          </p:cNvSpPr>
          <p:nvPr>
            <p:ph type="sldNum" sz="quarter" idx="10"/>
          </p:nvPr>
        </p:nvSpPr>
        <p:spPr/>
        <p:txBody>
          <a:bodyPr/>
          <a:lstStyle/>
          <a:p>
            <a:pPr defTabSz="861639">
              <a:defRPr/>
            </a:pPr>
            <a:fld id="{5D6E16B5-B889-4D4A-B349-880D808A6AC6}" type="slidenum">
              <a:rPr lang="en-US">
                <a:solidFill>
                  <a:prstClr val="black"/>
                </a:solidFill>
                <a:latin typeface="Calibri" panose="020F0502020204030204"/>
              </a:rPr>
              <a:pPr defTabSz="86163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57393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Postings</a:t>
            </a:r>
            <a:r>
              <a:rPr lang="en-US" baseline="0" dirty="0" smtClean="0"/>
              <a:t> a little “bouncy” year to year, but overall growth.  However, there is a consolidation into the Twin Cities of postings.  Does is this corroborated with DEED data?  Or is this just an artifact of online job postings proliferation in the Twin Cities? </a:t>
            </a:r>
            <a:endParaRPr lang="en-US" dirty="0" smtClean="0"/>
          </a:p>
        </p:txBody>
      </p:sp>
      <p:sp>
        <p:nvSpPr>
          <p:cNvPr id="4" name="Slide Number Placeholder 3"/>
          <p:cNvSpPr>
            <a:spLocks noGrp="1"/>
          </p:cNvSpPr>
          <p:nvPr>
            <p:ph type="sldNum" sz="quarter" idx="10"/>
          </p:nvPr>
        </p:nvSpPr>
        <p:spPr/>
        <p:txBody>
          <a:bodyPr/>
          <a:lstStyle/>
          <a:p>
            <a:pPr defTabSz="861639">
              <a:defRPr/>
            </a:pPr>
            <a:fld id="{5D6E16B5-B889-4D4A-B349-880D808A6AC6}" type="slidenum">
              <a:rPr lang="en-US">
                <a:solidFill>
                  <a:prstClr val="black"/>
                </a:solidFill>
                <a:latin typeface="Calibri" panose="020F0502020204030204"/>
              </a:rPr>
              <a:pPr defTabSz="86163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8738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Yes, it’s true!</a:t>
            </a:r>
            <a:r>
              <a:rPr lang="en-US" baseline="0" dirty="0" smtClean="0"/>
              <a:t> </a:t>
            </a:r>
            <a:r>
              <a:rPr lang="en-US" dirty="0" smtClean="0"/>
              <a:t> DEED</a:t>
            </a:r>
            <a:r>
              <a:rPr lang="en-US" baseline="0" dirty="0" smtClean="0"/>
              <a:t> Job Vacancy Survey data corroborate the consolidation of job openings into the Twin Cities metro area.  This also provides a case-in-point for the benefits of using multiple independent sources of data in figuring out labor market conditions.  Every source of data has potential for error; they can be misleading.  But, the chances of multiple sources all being wrong is very low.  </a:t>
            </a:r>
          </a:p>
          <a:p>
            <a:endParaRPr lang="en-US" baseline="0" dirty="0" smtClean="0"/>
          </a:p>
          <a:p>
            <a:r>
              <a:rPr lang="en-US" baseline="0" dirty="0" smtClean="0"/>
              <a:t>In research speak, the probability of two independent “events” both happening, i.e., data from two sources both erroneous, is the product of the probability of each one being wrong.  So for example, if there is a 15% chance that the wanted analytics data are wrong, and a 10% chance the JVS data are wrong, then the probability that both are wrong is only 1.5%.  Use multiple independent sources! </a:t>
            </a:r>
          </a:p>
          <a:p>
            <a:endParaRPr lang="en-US" baseline="0" dirty="0" smtClean="0"/>
          </a:p>
          <a:p>
            <a:r>
              <a:rPr lang="en-US" baseline="0" dirty="0" smtClean="0"/>
              <a:t>Does anyone here have insights into this trend of Medical Scientist job consolidation into the Twin Cities?  </a:t>
            </a:r>
            <a:endParaRPr lang="en-US" dirty="0" smtClean="0"/>
          </a:p>
        </p:txBody>
      </p:sp>
      <p:sp>
        <p:nvSpPr>
          <p:cNvPr id="4" name="Slide Number Placeholder 3"/>
          <p:cNvSpPr>
            <a:spLocks noGrp="1"/>
          </p:cNvSpPr>
          <p:nvPr>
            <p:ph type="sldNum" sz="quarter" idx="10"/>
          </p:nvPr>
        </p:nvSpPr>
        <p:spPr/>
        <p:txBody>
          <a:bodyPr/>
          <a:lstStyle/>
          <a:p>
            <a:pPr defTabSz="861639">
              <a:defRPr/>
            </a:pPr>
            <a:fld id="{5D6E16B5-B889-4D4A-B349-880D808A6AC6}" type="slidenum">
              <a:rPr lang="en-US">
                <a:solidFill>
                  <a:prstClr val="black"/>
                </a:solidFill>
                <a:latin typeface="Calibri" panose="020F0502020204030204"/>
              </a:rPr>
              <a:pPr defTabSz="86163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371498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There is a spike in medical scientist hiring in the Twin Cities just recently.  You can see the lull around the Great Recession.</a:t>
            </a:r>
            <a:r>
              <a:rPr lang="en-US" baseline="0" dirty="0" smtClean="0"/>
              <a:t>  It is not recession proof.  And it has sprung back and exceeded pre-recession for scientists.  </a:t>
            </a:r>
          </a:p>
          <a:p>
            <a:endParaRPr lang="en-US" baseline="0" dirty="0" smtClean="0"/>
          </a:p>
          <a:p>
            <a:endParaRPr lang="en-US" baseline="0" dirty="0" smtClean="0"/>
          </a:p>
          <a:p>
            <a:r>
              <a:rPr lang="en-US" dirty="0" smtClean="0"/>
              <a:t>Moving on to Medical and Clinical Technologists and Technicians,</a:t>
            </a:r>
            <a:r>
              <a:rPr lang="en-US" baseline="0" dirty="0" smtClean="0"/>
              <a:t> I will just highlight some of the major findings.  </a:t>
            </a:r>
            <a:r>
              <a:rPr lang="en-US" baseline="0" dirty="0" err="1" smtClean="0"/>
              <a:t>HealthForce</a:t>
            </a:r>
            <a:r>
              <a:rPr lang="en-US" baseline="0" dirty="0" smtClean="0"/>
              <a:t> MN in partnership with DEED Regional Analysis Unit (pretty much everything we do is “in partnership”), will produce a report with all of the analysis and post it online and send the link to the email list for this event.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861639">
              <a:defRPr/>
            </a:pPr>
            <a:fld id="{5D6E16B5-B889-4D4A-B349-880D808A6AC6}" type="slidenum">
              <a:rPr lang="en-US">
                <a:solidFill>
                  <a:prstClr val="black"/>
                </a:solidFill>
                <a:latin typeface="Calibri" panose="020F0502020204030204"/>
              </a:rPr>
              <a:pPr defTabSz="86163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624751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Much stronger growth in postings than Medical scientists, and strong growth in the Central and Southeast regions.</a:t>
            </a:r>
            <a:endParaRPr lang="en-US" dirty="0" smtClean="0"/>
          </a:p>
        </p:txBody>
      </p:sp>
      <p:sp>
        <p:nvSpPr>
          <p:cNvPr id="4" name="Slide Number Placeholder 3"/>
          <p:cNvSpPr>
            <a:spLocks noGrp="1"/>
          </p:cNvSpPr>
          <p:nvPr>
            <p:ph type="sldNum" sz="quarter" idx="10"/>
          </p:nvPr>
        </p:nvSpPr>
        <p:spPr/>
        <p:txBody>
          <a:bodyPr/>
          <a:lstStyle/>
          <a:p>
            <a:pPr defTabSz="861639">
              <a:defRPr/>
            </a:pPr>
            <a:fld id="{5D6E16B5-B889-4D4A-B349-880D808A6AC6}" type="slidenum">
              <a:rPr lang="en-US">
                <a:solidFill>
                  <a:prstClr val="black"/>
                </a:solidFill>
                <a:latin typeface="Calibri" panose="020F0502020204030204"/>
              </a:rPr>
              <a:pPr defTabSz="861639">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119371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9" descr="coverImag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967" y="1611314"/>
            <a:ext cx="1046691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9084" y="5616575"/>
            <a:ext cx="1107016"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154767" y="5915025"/>
            <a:ext cx="5257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29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1237345"/>
            <a:ext cx="9821333" cy="4107769"/>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42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4" name="Picture 9" descr="iStock_000010353204Small.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7768" y="5786439"/>
            <a:ext cx="175683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16000" y="274638"/>
            <a:ext cx="9821333" cy="792162"/>
          </a:xfrm>
        </p:spPr>
        <p:txBody>
          <a:bodyPr/>
          <a:lstStyle/>
          <a:p>
            <a:r>
              <a:rPr lang="en-US" smtClean="0"/>
              <a:t>Click to edit Master title style</a:t>
            </a:r>
            <a:endParaRPr lang="en-US"/>
          </a:p>
        </p:txBody>
      </p:sp>
      <p:sp>
        <p:nvSpPr>
          <p:cNvPr id="3" name="Content Placeholder 2"/>
          <p:cNvSpPr>
            <a:spLocks noGrp="1"/>
          </p:cNvSpPr>
          <p:nvPr>
            <p:ph idx="1"/>
          </p:nvPr>
        </p:nvSpPr>
        <p:spPr>
          <a:xfrm>
            <a:off x="1016000" y="1237345"/>
            <a:ext cx="9821333" cy="4107769"/>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5216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Chart Placeholder 6"/>
          <p:cNvSpPr>
            <a:spLocks noGrp="1"/>
          </p:cNvSpPr>
          <p:nvPr>
            <p:ph type="chart" sz="quarter" idx="10"/>
          </p:nvPr>
        </p:nvSpPr>
        <p:spPr>
          <a:xfrm>
            <a:off x="4084320" y="1843314"/>
            <a:ext cx="4023360" cy="2651760"/>
          </a:xfrm>
        </p:spPr>
        <p:txBody>
          <a:bodyPr rtlCol="0">
            <a:noAutofit/>
          </a:bodyPr>
          <a:lstStyle/>
          <a:p>
            <a:pPr lvl="0"/>
            <a:endParaRPr lang="en-US" noProof="0" dirty="0"/>
          </a:p>
        </p:txBody>
      </p:sp>
      <p:sp>
        <p:nvSpPr>
          <p:cNvPr id="9" name="Text Placeholder 8"/>
          <p:cNvSpPr>
            <a:spLocks noGrp="1"/>
          </p:cNvSpPr>
          <p:nvPr>
            <p:ph type="body" sz="quarter" idx="11"/>
          </p:nvPr>
        </p:nvSpPr>
        <p:spPr>
          <a:xfrm>
            <a:off x="2825448" y="1278611"/>
            <a:ext cx="6541104" cy="508000"/>
          </a:xfrm>
        </p:spPr>
        <p:txBody>
          <a:bodyPr/>
          <a:lstStyle>
            <a:lvl1pPr algn="ctr">
              <a:spcBef>
                <a:spcPts val="0"/>
              </a:spcBef>
              <a:defRPr>
                <a:solidFill>
                  <a:schemeClr val="accent1"/>
                </a:solidFill>
              </a:defRPr>
            </a:lvl1pPr>
          </a:lstStyle>
          <a:p>
            <a:pPr lvl="0"/>
            <a:r>
              <a:rPr lang="en-US" dirty="0" smtClean="0"/>
              <a:t>Click to edit Master text styles</a:t>
            </a:r>
          </a:p>
        </p:txBody>
      </p:sp>
      <p:sp>
        <p:nvSpPr>
          <p:cNvPr id="11" name="Text Placeholder 10"/>
          <p:cNvSpPr>
            <a:spLocks noGrp="1"/>
          </p:cNvSpPr>
          <p:nvPr>
            <p:ph type="body" sz="quarter" idx="12"/>
          </p:nvPr>
        </p:nvSpPr>
        <p:spPr>
          <a:xfrm>
            <a:off x="1016000" y="5384800"/>
            <a:ext cx="10160000" cy="224971"/>
          </a:xfrm>
        </p:spPr>
        <p:txBody>
          <a:bodyPr anchor="b"/>
          <a:lstStyle>
            <a:lvl1pPr>
              <a:defRPr sz="1050"/>
            </a:lvl1pPr>
          </a:lstStyle>
          <a:p>
            <a:pPr lvl="0"/>
            <a:r>
              <a:rPr lang="en-US" dirty="0" smtClean="0"/>
              <a:t>Click to edit Master text styles</a:t>
            </a:r>
          </a:p>
        </p:txBody>
      </p:sp>
    </p:spTree>
    <p:extLst>
      <p:ext uri="{BB962C8B-B14F-4D97-AF65-F5344CB8AC3E}">
        <p14:creationId xmlns:p14="http://schemas.microsoft.com/office/powerpoint/2010/main" val="385460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9" descr="sectionbreak.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1718" y="5922964"/>
            <a:ext cx="356658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016000" y="2039113"/>
            <a:ext cx="10160000" cy="461665"/>
          </a:xfrm>
        </p:spPr>
        <p:txBody>
          <a:bodyPr anchor="t">
            <a:spAutoFit/>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277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1600201"/>
            <a:ext cx="4852609" cy="374491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23392" y="1600201"/>
            <a:ext cx="4852609" cy="374491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470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5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33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descr="sectionbreak.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1718" y="5922964"/>
            <a:ext cx="356658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016000" y="2039113"/>
            <a:ext cx="10160000" cy="461665"/>
          </a:xfrm>
        </p:spPr>
        <p:txBody>
          <a:bodyPr>
            <a:spAutoFit/>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7509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9" descr="bottom1.jp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5786439"/>
            <a:ext cx="121920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016000" y="274638"/>
            <a:ext cx="10160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016000" y="1236663"/>
            <a:ext cx="10160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561138"/>
            <a:ext cx="2844800" cy="296862"/>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rebuchet MS" panose="020B0603020202020204" pitchFamily="34" charset="0"/>
              </a:defRPr>
            </a:lvl1pPr>
          </a:lstStyle>
          <a:p>
            <a:pPr fontAlgn="base">
              <a:spcBef>
                <a:spcPct val="0"/>
              </a:spcBef>
              <a:spcAft>
                <a:spcPct val="0"/>
              </a:spcAft>
            </a:pPr>
            <a:fld id="{07DF84F9-BD23-48F5-99FA-147518B8CDC8}" type="datetimeFigureOut">
              <a:rPr lang="en-US" altLang="en-US">
                <a:ea typeface="ヒラギノ角ゴ Pro W3" pitchFamily="84" charset="-128"/>
              </a:rPr>
              <a:pPr fontAlgn="base">
                <a:spcBef>
                  <a:spcPct val="0"/>
                </a:spcBef>
                <a:spcAft>
                  <a:spcPct val="0"/>
                </a:spcAft>
              </a:pPr>
              <a:t>10/11/2017</a:t>
            </a:fld>
            <a:endParaRPr lang="en-US" altLang="en-US">
              <a:ea typeface="ヒラギノ角ゴ Pro W3" pitchFamily="84" charset="-128"/>
            </a:endParaRPr>
          </a:p>
        </p:txBody>
      </p:sp>
      <p:sp>
        <p:nvSpPr>
          <p:cNvPr id="5" name="Footer Placeholder 4"/>
          <p:cNvSpPr>
            <a:spLocks noGrp="1"/>
          </p:cNvSpPr>
          <p:nvPr>
            <p:ph type="ftr" sz="quarter" idx="3"/>
          </p:nvPr>
        </p:nvSpPr>
        <p:spPr>
          <a:xfrm>
            <a:off x="4165600" y="6561138"/>
            <a:ext cx="3860800" cy="296862"/>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rebuchet MS" panose="020B0603020202020204" pitchFamily="34" charset="0"/>
              </a:defRPr>
            </a:lvl1pPr>
          </a:lstStyle>
          <a:p>
            <a:pPr fontAlgn="base">
              <a:spcBef>
                <a:spcPct val="0"/>
              </a:spcBef>
              <a:spcAft>
                <a:spcPct val="0"/>
              </a:spcAft>
            </a:pPr>
            <a:endParaRPr lang="en-US" altLang="en-US">
              <a:ea typeface="ヒラギノ角ゴ Pro W3" pitchFamily="84" charset="-128"/>
            </a:endParaRPr>
          </a:p>
        </p:txBody>
      </p:sp>
      <p:sp>
        <p:nvSpPr>
          <p:cNvPr id="6" name="Slide Number Placeholder 5"/>
          <p:cNvSpPr>
            <a:spLocks noGrp="1"/>
          </p:cNvSpPr>
          <p:nvPr>
            <p:ph type="sldNum" sz="quarter" idx="4"/>
          </p:nvPr>
        </p:nvSpPr>
        <p:spPr>
          <a:xfrm>
            <a:off x="8737600" y="6561138"/>
            <a:ext cx="2844800" cy="296862"/>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rebuchet MS" panose="020B0603020202020204" pitchFamily="34" charset="0"/>
              </a:defRPr>
            </a:lvl1pPr>
          </a:lstStyle>
          <a:p>
            <a:pPr fontAlgn="base">
              <a:spcBef>
                <a:spcPct val="0"/>
              </a:spcBef>
              <a:spcAft>
                <a:spcPct val="0"/>
              </a:spcAft>
            </a:pPr>
            <a:fld id="{51011F7C-C6FA-40B5-8152-32F05F2A9B0F}" type="slidenum">
              <a:rPr lang="en-US" altLang="en-US">
                <a:ea typeface="ヒラギノ角ゴ Pro W3" pitchFamily="84" charset="-128"/>
              </a:rPr>
              <a:pPr fontAlgn="base">
                <a:spcBef>
                  <a:spcPct val="0"/>
                </a:spcBef>
                <a:spcAft>
                  <a:spcPct val="0"/>
                </a:spcAft>
              </a:pPr>
              <a:t>‹#›</a:t>
            </a:fld>
            <a:endParaRPr lang="en-US" altLang="en-US">
              <a:ea typeface="ヒラギノ角ゴ Pro W3" pitchFamily="84" charset="-128"/>
            </a:endParaRPr>
          </a:p>
        </p:txBody>
      </p:sp>
      <p:pic>
        <p:nvPicPr>
          <p:cNvPr id="1032"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231718" y="5922964"/>
            <a:ext cx="356658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1016001" y="6053138"/>
            <a:ext cx="3551767" cy="184150"/>
          </a:xfrm>
          <a:prstGeom prst="rect">
            <a:avLst/>
          </a:prstGeom>
          <a:noFill/>
        </p:spPr>
        <p:txBody>
          <a:bodyPr lIns="0" tIns="0" rIns="0" bIns="0" anchor="ctr">
            <a:spAutoFit/>
          </a:bodyPr>
          <a:lstStyle>
            <a:lvl1pPr>
              <a:defRPr>
                <a:solidFill>
                  <a:schemeClr val="tx1"/>
                </a:solidFill>
                <a:latin typeface="Trebuchet MS" panose="020B0603020202020204" pitchFamily="34" charset="0"/>
                <a:ea typeface="ヒラギノ角ゴ Pro W3" pitchFamily="84" charset="-128"/>
              </a:defRPr>
            </a:lvl1pPr>
            <a:lvl2pPr marL="37931725" indent="-37474525">
              <a:defRPr>
                <a:solidFill>
                  <a:schemeClr val="tx1"/>
                </a:solidFill>
                <a:latin typeface="Trebuchet MS" panose="020B0603020202020204" pitchFamily="34" charset="0"/>
                <a:ea typeface="ヒラギノ角ゴ Pro W3" pitchFamily="84" charset="-128"/>
              </a:defRPr>
            </a:lvl2pPr>
            <a:lvl3pPr>
              <a:defRPr>
                <a:solidFill>
                  <a:schemeClr val="tx1"/>
                </a:solidFill>
                <a:latin typeface="Trebuchet MS" panose="020B0603020202020204" pitchFamily="34" charset="0"/>
                <a:ea typeface="ヒラギノ角ゴ Pro W3" pitchFamily="84" charset="-128"/>
              </a:defRPr>
            </a:lvl3pPr>
            <a:lvl4pPr>
              <a:defRPr>
                <a:solidFill>
                  <a:schemeClr val="tx1"/>
                </a:solidFill>
                <a:latin typeface="Trebuchet MS" panose="020B0603020202020204" pitchFamily="34" charset="0"/>
                <a:ea typeface="ヒラギノ角ゴ Pro W3" pitchFamily="84" charset="-128"/>
              </a:defRPr>
            </a:lvl4pPr>
            <a:lvl5pPr>
              <a:defRPr>
                <a:solidFill>
                  <a:schemeClr val="tx1"/>
                </a:solidFill>
                <a:latin typeface="Trebuchet MS" panose="020B0603020202020204" pitchFamily="34" charset="0"/>
                <a:ea typeface="ヒラギノ角ゴ Pro W3" pitchFamily="84" charset="-128"/>
              </a:defRPr>
            </a:lvl5pPr>
            <a:lvl6pPr marL="457200" fontAlgn="base">
              <a:spcBef>
                <a:spcPct val="0"/>
              </a:spcBef>
              <a:spcAft>
                <a:spcPct val="0"/>
              </a:spcAft>
              <a:defRPr>
                <a:solidFill>
                  <a:schemeClr val="tx1"/>
                </a:solidFill>
                <a:latin typeface="Trebuchet MS" panose="020B0603020202020204" pitchFamily="34" charset="0"/>
                <a:ea typeface="ヒラギノ角ゴ Pro W3" pitchFamily="84" charset="-128"/>
              </a:defRPr>
            </a:lvl6pPr>
            <a:lvl7pPr marL="914400" fontAlgn="base">
              <a:spcBef>
                <a:spcPct val="0"/>
              </a:spcBef>
              <a:spcAft>
                <a:spcPct val="0"/>
              </a:spcAft>
              <a:defRPr>
                <a:solidFill>
                  <a:schemeClr val="tx1"/>
                </a:solidFill>
                <a:latin typeface="Trebuchet MS" panose="020B0603020202020204" pitchFamily="34" charset="0"/>
                <a:ea typeface="ヒラギノ角ゴ Pro W3" pitchFamily="84" charset="-128"/>
              </a:defRPr>
            </a:lvl7pPr>
            <a:lvl8pPr marL="1371600" fontAlgn="base">
              <a:spcBef>
                <a:spcPct val="0"/>
              </a:spcBef>
              <a:spcAft>
                <a:spcPct val="0"/>
              </a:spcAft>
              <a:defRPr>
                <a:solidFill>
                  <a:schemeClr val="tx1"/>
                </a:solidFill>
                <a:latin typeface="Trebuchet MS" panose="020B0603020202020204" pitchFamily="34" charset="0"/>
                <a:ea typeface="ヒラギノ角ゴ Pro W3" pitchFamily="84" charset="-128"/>
              </a:defRPr>
            </a:lvl8pPr>
            <a:lvl9pPr marL="1828800" fontAlgn="base">
              <a:spcBef>
                <a:spcPct val="0"/>
              </a:spcBef>
              <a:spcAft>
                <a:spcPct val="0"/>
              </a:spcAft>
              <a:defRPr>
                <a:solidFill>
                  <a:schemeClr val="tx1"/>
                </a:solidFill>
                <a:latin typeface="Trebuchet MS" panose="020B0603020202020204" pitchFamily="34" charset="0"/>
                <a:ea typeface="ヒラギノ角ゴ Pro W3" pitchFamily="84" charset="-128"/>
              </a:defRPr>
            </a:lvl9pPr>
          </a:lstStyle>
          <a:p>
            <a:pPr fontAlgn="base">
              <a:spcBef>
                <a:spcPct val="0"/>
              </a:spcBef>
              <a:spcAft>
                <a:spcPct val="0"/>
              </a:spcAft>
            </a:pPr>
            <a:r>
              <a:rPr lang="en-US" altLang="en-US" sz="1200">
                <a:solidFill>
                  <a:prstClr val="white"/>
                </a:solidFill>
              </a:rPr>
              <a:t>www.HealthForceMinnesota.org</a:t>
            </a:r>
          </a:p>
        </p:txBody>
      </p:sp>
    </p:spTree>
    <p:extLst>
      <p:ext uri="{BB962C8B-B14F-4D97-AF65-F5344CB8AC3E}">
        <p14:creationId xmlns:p14="http://schemas.microsoft.com/office/powerpoint/2010/main" val="3096618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fontAlgn="base">
        <a:spcBef>
          <a:spcPct val="0"/>
        </a:spcBef>
        <a:spcAft>
          <a:spcPct val="0"/>
        </a:spcAft>
        <a:defRPr sz="3000" kern="1200">
          <a:solidFill>
            <a:srgbClr val="85C643"/>
          </a:solidFill>
          <a:latin typeface="+mj-lt"/>
          <a:ea typeface="ヒラギノ角ゴ Pro W3" pitchFamily="84" charset="-128"/>
          <a:cs typeface="+mj-cs"/>
        </a:defRPr>
      </a:lvl1pPr>
      <a:lvl2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2pPr>
      <a:lvl3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3pPr>
      <a:lvl4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4pPr>
      <a:lvl5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5pPr>
      <a:lvl6pPr marL="4572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6pPr>
      <a:lvl7pPr marL="9144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7pPr>
      <a:lvl8pPr marL="13716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8pPr>
      <a:lvl9pPr marL="18288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9pPr>
    </p:titleStyle>
    <p:bodyStyle>
      <a:lvl1pPr algn="l" rtl="0" fontAlgn="base">
        <a:spcBef>
          <a:spcPct val="20000"/>
        </a:spcBef>
        <a:spcAft>
          <a:spcPct val="0"/>
        </a:spcAft>
        <a:buFont typeface="Arial" panose="020B0604020202020204" pitchFamily="34" charset="0"/>
        <a:defRPr kern="1200">
          <a:solidFill>
            <a:schemeClr val="tx1"/>
          </a:solidFill>
          <a:latin typeface="+mn-lt"/>
          <a:ea typeface="ヒラギノ角ゴ Pro W3" pitchFamily="84" charset="-128"/>
          <a:cs typeface="+mn-cs"/>
        </a:defRPr>
      </a:lvl1pPr>
      <a:lvl2pPr marL="174625" indent="-174625" algn="l" rtl="0" fontAlgn="base">
        <a:spcBef>
          <a:spcPct val="20000"/>
        </a:spcBef>
        <a:spcAft>
          <a:spcPct val="0"/>
        </a:spcAft>
        <a:buFont typeface="Arial" panose="020B0604020202020204" pitchFamily="34" charset="0"/>
        <a:buChar char="•"/>
        <a:defRPr sz="1600" kern="1200">
          <a:solidFill>
            <a:schemeClr val="tx1"/>
          </a:solidFill>
          <a:latin typeface="+mn-lt"/>
          <a:ea typeface="ヒラギノ角ゴ Pro W3" pitchFamily="84" charset="-128"/>
          <a:cs typeface="+mn-cs"/>
        </a:defRPr>
      </a:lvl2pPr>
      <a:lvl3pPr marL="341313" indent="-166688" algn="l" rtl="0" fontAlgn="base">
        <a:spcBef>
          <a:spcPct val="20000"/>
        </a:spcBef>
        <a:spcAft>
          <a:spcPct val="0"/>
        </a:spcAft>
        <a:buFont typeface="Arial" panose="020B0604020202020204" pitchFamily="34" charset="0"/>
        <a:buChar char="–"/>
        <a:defRPr sz="1600" kern="1200">
          <a:solidFill>
            <a:schemeClr val="tx1"/>
          </a:solidFill>
          <a:latin typeface="+mn-lt"/>
          <a:ea typeface="ヒラギノ角ゴ Pro W3" pitchFamily="84" charset="-128"/>
          <a:cs typeface="+mn-cs"/>
        </a:defRPr>
      </a:lvl3pPr>
      <a:lvl4pPr marL="515938" indent="-174625" algn="l" rtl="0" fontAlgn="base">
        <a:spcBef>
          <a:spcPct val="20000"/>
        </a:spcBef>
        <a:spcAft>
          <a:spcPct val="0"/>
        </a:spcAft>
        <a:buSzPct val="100000"/>
        <a:buFont typeface="Arial" panose="020B0604020202020204" pitchFamily="34" charset="0"/>
        <a:buChar char="»"/>
        <a:defRPr sz="1600" kern="1200">
          <a:solidFill>
            <a:schemeClr val="tx1"/>
          </a:solidFill>
          <a:latin typeface="+mn-lt"/>
          <a:ea typeface="ヒラギノ角ゴ Pro W3" pitchFamily="84" charset="-128"/>
          <a:cs typeface="+mn-cs"/>
        </a:defRPr>
      </a:lvl4pPr>
      <a:lvl5pPr marL="688975" indent="-173038" algn="l" rtl="0" fontAlgn="base">
        <a:spcBef>
          <a:spcPct val="20000"/>
        </a:spcBef>
        <a:spcAft>
          <a:spcPct val="0"/>
        </a:spcAft>
        <a:buFont typeface="Arial" panose="020B0604020202020204" pitchFamily="34" charset="0"/>
        <a:buChar char="•"/>
        <a:defRPr sz="1600" kern="1200">
          <a:solidFill>
            <a:schemeClr val="tx1"/>
          </a:solidFill>
          <a:latin typeface="+mn-lt"/>
          <a:ea typeface="ヒラギノ角ゴ Pro W3"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hyperlink" Target="https://mn.gov/deed/data/data-tools/oe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144078"/>
            <a:ext cx="10160000" cy="792162"/>
          </a:xfrm>
        </p:spPr>
        <p:txBody>
          <a:bodyPr>
            <a:noAutofit/>
          </a:bodyPr>
          <a:lstStyle/>
          <a:p>
            <a:pPr algn="ctr"/>
            <a:r>
              <a:rPr lang="en-US" sz="3600" b="1" i="1" dirty="0" smtClean="0"/>
              <a:t>Labor Market Analysis of Minnesota’s </a:t>
            </a:r>
            <a:br>
              <a:rPr lang="en-US" sz="3600" b="1" i="1" dirty="0" smtClean="0"/>
            </a:br>
            <a:r>
              <a:rPr lang="en-US" sz="3600" b="1" i="1" dirty="0" smtClean="0"/>
              <a:t>Medical and Clinical Laboratories</a:t>
            </a:r>
            <a:endParaRPr lang="en-US" sz="3600" b="1" dirty="0"/>
          </a:p>
        </p:txBody>
      </p:sp>
      <p:sp>
        <p:nvSpPr>
          <p:cNvPr id="3" name="Subtitle 2"/>
          <p:cNvSpPr>
            <a:spLocks noGrp="1"/>
          </p:cNvSpPr>
          <p:nvPr>
            <p:ph type="subTitle" idx="4294967295"/>
          </p:nvPr>
        </p:nvSpPr>
        <p:spPr>
          <a:xfrm>
            <a:off x="4114800" y="3602038"/>
            <a:ext cx="7900988" cy="1655762"/>
          </a:xfrm>
        </p:spPr>
        <p:txBody>
          <a:bodyPr>
            <a:normAutofit/>
          </a:bodyPr>
          <a:lstStyle/>
          <a:p>
            <a:r>
              <a:rPr lang="en-US" altLang="en-US" b="1" dirty="0" smtClean="0"/>
              <a:t>Anthony Schaffhauser, </a:t>
            </a:r>
            <a:r>
              <a:rPr lang="en-US" altLang="en-US" sz="1800" b="1" dirty="0" err="1" smtClean="0"/>
              <a:t>HealthForce</a:t>
            </a:r>
            <a:r>
              <a:rPr lang="en-US" altLang="en-US" sz="1800" b="1" dirty="0" smtClean="0"/>
              <a:t> Minnesota</a:t>
            </a:r>
            <a:endParaRPr lang="en-US" altLang="en-US" b="1" dirty="0" smtClean="0"/>
          </a:p>
          <a:p>
            <a:endParaRPr lang="en-US" dirty="0"/>
          </a:p>
        </p:txBody>
      </p:sp>
    </p:spTree>
    <p:extLst>
      <p:ext uri="{BB962C8B-B14F-4D97-AF65-F5344CB8AC3E}">
        <p14:creationId xmlns:p14="http://schemas.microsoft.com/office/powerpoint/2010/main" val="24012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altLang="en-US" b="1" dirty="0" smtClean="0"/>
              <a:t>Job Postings (Real Time Talent )</a:t>
            </a:r>
            <a:endParaRPr lang="en-US" altLang="en-US" b="1" dirty="0" smtClean="0"/>
          </a:p>
        </p:txBody>
      </p:sp>
      <p:sp>
        <p:nvSpPr>
          <p:cNvPr id="8" name="Content Placeholder 7"/>
          <p:cNvSpPr>
            <a:spLocks noGrp="1"/>
          </p:cNvSpPr>
          <p:nvPr>
            <p:ph sz="half" idx="1"/>
          </p:nvPr>
        </p:nvSpPr>
        <p:spPr>
          <a:xfrm>
            <a:off x="381151" y="5219116"/>
            <a:ext cx="11041815" cy="858129"/>
          </a:xfrm>
        </p:spPr>
        <p:txBody>
          <a:bodyPr/>
          <a:lstStyle/>
          <a:p>
            <a:r>
              <a:rPr lang="en-US" dirty="0"/>
              <a:t>Source: </a:t>
            </a:r>
            <a:r>
              <a:rPr lang="en-US" dirty="0" err="1"/>
              <a:t>TalentNeuron</a:t>
            </a:r>
            <a:r>
              <a:rPr lang="en-US" dirty="0"/>
              <a:t> Recruit aggregate online job postings. www. wantedanalytics.com accessed October 11, 2017. Counts of job postings in 2014 through 2017 by employers. (Excludes staffing agencies and positions posted anonymously on sites including Craigslist and Thumbtack.)</a:t>
            </a:r>
            <a:endParaRPr lang="en-US" dirty="0"/>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242763048"/>
              </p:ext>
            </p:extLst>
          </p:nvPr>
        </p:nvGraphicFramePr>
        <p:xfrm>
          <a:off x="1016000" y="1381052"/>
          <a:ext cx="9527824" cy="3838063"/>
        </p:xfrm>
        <a:graphic>
          <a:graphicData uri="http://schemas.openxmlformats.org/presentationml/2006/ole">
            <mc:AlternateContent xmlns:mc="http://schemas.openxmlformats.org/markup-compatibility/2006">
              <mc:Choice xmlns:v="urn:schemas-microsoft-com:vml" Requires="v">
                <p:oleObj spid="_x0000_s8205" name="Worksheet" r:id="rId4" imgW="5391397" imgH="2171568" progId="Excel.Sheet.12">
                  <p:embed/>
                </p:oleObj>
              </mc:Choice>
              <mc:Fallback>
                <p:oleObj name="Worksheet" r:id="rId4" imgW="5391397" imgH="2171568" progId="Excel.Sheet.12">
                  <p:embed/>
                  <p:pic>
                    <p:nvPicPr>
                      <p:cNvPr id="0" name=""/>
                      <p:cNvPicPr/>
                      <p:nvPr/>
                    </p:nvPicPr>
                    <p:blipFill>
                      <a:blip r:embed="rId5"/>
                      <a:stretch>
                        <a:fillRect/>
                      </a:stretch>
                    </p:blipFill>
                    <p:spPr>
                      <a:xfrm>
                        <a:off x="1016000" y="1381052"/>
                        <a:ext cx="9527824" cy="3838063"/>
                      </a:xfrm>
                      <a:prstGeom prst="rect">
                        <a:avLst/>
                      </a:prstGeom>
                    </p:spPr>
                  </p:pic>
                </p:oleObj>
              </mc:Fallback>
            </mc:AlternateContent>
          </a:graphicData>
        </a:graphic>
      </p:graphicFrame>
    </p:spTree>
    <p:extLst>
      <p:ext uri="{BB962C8B-B14F-4D97-AF65-F5344CB8AC3E}">
        <p14:creationId xmlns:p14="http://schemas.microsoft.com/office/powerpoint/2010/main" val="1503866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altLang="en-US" b="1" dirty="0" smtClean="0"/>
              <a:t>Job Postings (Real Time Talent )</a:t>
            </a:r>
            <a:endParaRPr lang="en-US" altLang="en-US" b="1" dirty="0" smtClean="0"/>
          </a:p>
        </p:txBody>
      </p:sp>
      <p:sp>
        <p:nvSpPr>
          <p:cNvPr id="8" name="Content Placeholder 7"/>
          <p:cNvSpPr>
            <a:spLocks noGrp="1"/>
          </p:cNvSpPr>
          <p:nvPr>
            <p:ph sz="half" idx="1"/>
          </p:nvPr>
        </p:nvSpPr>
        <p:spPr>
          <a:xfrm>
            <a:off x="381151" y="5219116"/>
            <a:ext cx="11041815" cy="858129"/>
          </a:xfrm>
        </p:spPr>
        <p:txBody>
          <a:bodyPr/>
          <a:lstStyle/>
          <a:p>
            <a:r>
              <a:rPr lang="en-US" dirty="0"/>
              <a:t>Source: </a:t>
            </a:r>
            <a:r>
              <a:rPr lang="en-US" dirty="0" err="1"/>
              <a:t>TalentNeuron</a:t>
            </a:r>
            <a:r>
              <a:rPr lang="en-US" dirty="0"/>
              <a:t> Recruit aggregate online job postings. www. wantedanalytics.com accessed October 11, 2017. Counts of job postings in 2014 through 2017 by employers. (Excludes staffing agencies and positions posted anonymously on sites including Craigslist and Thumbtack.)</a:t>
            </a: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70189204"/>
              </p:ext>
            </p:extLst>
          </p:nvPr>
        </p:nvGraphicFramePr>
        <p:xfrm>
          <a:off x="1016000" y="1083147"/>
          <a:ext cx="10267361" cy="4135969"/>
        </p:xfrm>
        <a:graphic>
          <a:graphicData uri="http://schemas.openxmlformats.org/presentationml/2006/ole">
            <mc:AlternateContent xmlns:mc="http://schemas.openxmlformats.org/markup-compatibility/2006">
              <mc:Choice xmlns:v="urn:schemas-microsoft-com:vml" Requires="v">
                <p:oleObj spid="_x0000_s9229" name="Worksheet" r:id="rId4" imgW="5391397" imgH="2171568" progId="Excel.Sheet.12">
                  <p:embed/>
                </p:oleObj>
              </mc:Choice>
              <mc:Fallback>
                <p:oleObj name="Worksheet" r:id="rId4" imgW="5391397" imgH="2171568" progId="Excel.Sheet.12">
                  <p:embed/>
                  <p:pic>
                    <p:nvPicPr>
                      <p:cNvPr id="0" name=""/>
                      <p:cNvPicPr/>
                      <p:nvPr/>
                    </p:nvPicPr>
                    <p:blipFill>
                      <a:blip r:embed="rId5"/>
                      <a:stretch>
                        <a:fillRect/>
                      </a:stretch>
                    </p:blipFill>
                    <p:spPr>
                      <a:xfrm>
                        <a:off x="1016000" y="1083147"/>
                        <a:ext cx="10267361" cy="4135969"/>
                      </a:xfrm>
                      <a:prstGeom prst="rect">
                        <a:avLst/>
                      </a:prstGeom>
                    </p:spPr>
                  </p:pic>
                </p:oleObj>
              </mc:Fallback>
            </mc:AlternateContent>
          </a:graphicData>
        </a:graphic>
      </p:graphicFrame>
    </p:spTree>
    <p:extLst>
      <p:ext uri="{BB962C8B-B14F-4D97-AF65-F5344CB8AC3E}">
        <p14:creationId xmlns:p14="http://schemas.microsoft.com/office/powerpoint/2010/main" val="991011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561388192"/>
              </p:ext>
            </p:extLst>
          </p:nvPr>
        </p:nvGraphicFramePr>
        <p:xfrm>
          <a:off x="-91253" y="0"/>
          <a:ext cx="12380238" cy="6858000"/>
        </p:xfrm>
        <a:graphic>
          <a:graphicData uri="http://schemas.openxmlformats.org/presentationml/2006/ole">
            <mc:AlternateContent xmlns:mc="http://schemas.openxmlformats.org/markup-compatibility/2006">
              <mc:Choice xmlns:v="urn:schemas-microsoft-com:vml" Requires="v">
                <p:oleObj spid="_x0000_s10250" name="Worksheet" r:id="rId4" imgW="7239198" imgH="4010146" progId="Excel.Sheet.12">
                  <p:embed/>
                </p:oleObj>
              </mc:Choice>
              <mc:Fallback>
                <p:oleObj name="Worksheet" r:id="rId4" imgW="7239198" imgH="4010146" progId="Excel.Sheet.12">
                  <p:embed/>
                  <p:pic>
                    <p:nvPicPr>
                      <p:cNvPr id="0" name=""/>
                      <p:cNvPicPr/>
                      <p:nvPr/>
                    </p:nvPicPr>
                    <p:blipFill>
                      <a:blip r:embed="rId5"/>
                      <a:stretch>
                        <a:fillRect/>
                      </a:stretch>
                    </p:blipFill>
                    <p:spPr>
                      <a:xfrm>
                        <a:off x="-91253" y="0"/>
                        <a:ext cx="12380238" cy="68580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521686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Growth Trend</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81234478"/>
              </p:ext>
            </p:extLst>
          </p:nvPr>
        </p:nvGraphicFramePr>
        <p:xfrm>
          <a:off x="1016000" y="926993"/>
          <a:ext cx="9474886" cy="489705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02043" y="5758245"/>
            <a:ext cx="6042454" cy="246221"/>
          </a:xfrm>
          <a:prstGeom prst="rect">
            <a:avLst/>
          </a:prstGeom>
          <a:noFill/>
        </p:spPr>
        <p:txBody>
          <a:bodyPr wrap="square" lIns="0" tIns="0" rIns="0" bIns="0" rtlCol="0">
            <a:spAutoFit/>
          </a:bodyPr>
          <a:lstStyle/>
          <a:p>
            <a:pPr algn="ctr">
              <a:defRPr sz="1600" b="0" i="1" u="none" strike="noStrike" kern="1200" baseline="0">
                <a:solidFill>
                  <a:prstClr val="black">
                    <a:lumMod val="65000"/>
                    <a:lumOff val="35000"/>
                  </a:prstClr>
                </a:solidFill>
                <a:latin typeface="+mn-lt"/>
                <a:ea typeface="+mn-ea"/>
                <a:cs typeface="+mn-cs"/>
              </a:defRPr>
            </a:pPr>
            <a:r>
              <a:rPr lang="en-US" i="1"/>
              <a:t>Source: DEED Quarterly Census of Employment &amp; Wages</a:t>
            </a:r>
            <a:endParaRPr lang="en-US" i="1" dirty="0"/>
          </a:p>
        </p:txBody>
      </p:sp>
    </p:spTree>
    <p:extLst>
      <p:ext uri="{BB962C8B-B14F-4D97-AF65-F5344CB8AC3E}">
        <p14:creationId xmlns:p14="http://schemas.microsoft.com/office/powerpoint/2010/main" val="224639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38200" y="1315672"/>
            <a:ext cx="6512169" cy="4123426"/>
          </a:xfrm>
          <a:prstGeom prst="rect">
            <a:avLst/>
          </a:prstGeom>
        </p:spPr>
      </p:pic>
      <p:sp>
        <p:nvSpPr>
          <p:cNvPr id="16387" name="Title 2"/>
          <p:cNvSpPr>
            <a:spLocks noGrp="1"/>
          </p:cNvSpPr>
          <p:nvPr>
            <p:ph type="title"/>
          </p:nvPr>
        </p:nvSpPr>
        <p:spPr/>
        <p:txBody>
          <a:bodyPr/>
          <a:lstStyle/>
          <a:p>
            <a:r>
              <a:rPr lang="en-US" altLang="en-US" dirty="0" smtClean="0"/>
              <a:t>Which Occupations?</a:t>
            </a:r>
            <a:endParaRPr lang="en-US" altLang="en-US" b="1" dirty="0" smtClean="0"/>
          </a:p>
        </p:txBody>
      </p:sp>
      <p:pic>
        <p:nvPicPr>
          <p:cNvPr id="1032" name="Picture 8" descr="Image result for Medical Scienti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482" y="2736483"/>
            <a:ext cx="319087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537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altLang="en-US" dirty="0" smtClean="0"/>
              <a:t>Which Occupations 2</a:t>
            </a:r>
            <a:endParaRPr lang="en-US" altLang="en-US" b="1" dirty="0" smtClean="0"/>
          </a:p>
        </p:txBody>
      </p:sp>
      <p:pic>
        <p:nvPicPr>
          <p:cNvPr id="2" name="Picture 1"/>
          <p:cNvPicPr>
            <a:picLocks noChangeAspect="1"/>
          </p:cNvPicPr>
          <p:nvPr/>
        </p:nvPicPr>
        <p:blipFill>
          <a:blip r:embed="rId3"/>
          <a:stretch>
            <a:fillRect/>
          </a:stretch>
        </p:blipFill>
        <p:spPr>
          <a:xfrm>
            <a:off x="838199" y="1315672"/>
            <a:ext cx="6671821" cy="4100390"/>
          </a:xfrm>
          <a:prstGeom prst="rect">
            <a:avLst/>
          </a:prstGeom>
        </p:spPr>
      </p:pic>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710" y="1804498"/>
            <a:ext cx="32004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586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altLang="en-US" dirty="0" smtClean="0"/>
              <a:t>Which Occupations 3</a:t>
            </a:r>
            <a:endParaRPr lang="en-US" altLang="en-US" b="1" dirty="0" smtClean="0"/>
          </a:p>
        </p:txBody>
      </p:sp>
      <p:pic>
        <p:nvPicPr>
          <p:cNvPr id="3" name="Picture 2"/>
          <p:cNvPicPr>
            <a:picLocks noChangeAspect="1"/>
          </p:cNvPicPr>
          <p:nvPr/>
        </p:nvPicPr>
        <p:blipFill>
          <a:blip r:embed="rId3"/>
          <a:stretch>
            <a:fillRect/>
          </a:stretch>
        </p:blipFill>
        <p:spPr>
          <a:xfrm>
            <a:off x="838197" y="1328249"/>
            <a:ext cx="6710509" cy="4122982"/>
          </a:xfrm>
          <a:prstGeom prst="rect">
            <a:avLst/>
          </a:prstGeom>
        </p:spPr>
      </p:pic>
      <p:pic>
        <p:nvPicPr>
          <p:cNvPr id="3074"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220" y="1642085"/>
            <a:ext cx="3656317" cy="243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7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altLang="en-US" b="1" dirty="0" smtClean="0"/>
              <a:t>This field is a big deal in MN.</a:t>
            </a:r>
            <a:br>
              <a:rPr lang="en-US" altLang="en-US" b="1" dirty="0" smtClean="0"/>
            </a:br>
            <a:r>
              <a:rPr lang="en-US" altLang="en-US" b="1" dirty="0" smtClean="0"/>
              <a:t>(MN DEED Occupational Employment Statistics )</a:t>
            </a:r>
            <a:endParaRPr lang="en-US" altLang="en-US" b="1" dirty="0" smtClean="0"/>
          </a:p>
        </p:txBody>
      </p:sp>
      <p:sp>
        <p:nvSpPr>
          <p:cNvPr id="8" name="Content Placeholder 7"/>
          <p:cNvSpPr>
            <a:spLocks noGrp="1"/>
          </p:cNvSpPr>
          <p:nvPr>
            <p:ph sz="half" idx="1"/>
          </p:nvPr>
        </p:nvSpPr>
        <p:spPr>
          <a:xfrm>
            <a:off x="362101" y="4936398"/>
            <a:ext cx="11041815" cy="858129"/>
          </a:xfrm>
        </p:spPr>
        <p:txBody>
          <a:bodyPr/>
          <a:lstStyle/>
          <a:p>
            <a:r>
              <a:rPr lang="en-US" dirty="0"/>
              <a:t>Source</a:t>
            </a:r>
            <a:r>
              <a:rPr lang="en-US" dirty="0"/>
              <a:t>:  DEED Occupational Employment Statistics, Qtr. 1 2017 (</a:t>
            </a:r>
            <a:r>
              <a:rPr lang="en-US" dirty="0">
                <a:hlinkClick r:id="rId4"/>
              </a:rPr>
              <a:t>https://mn.gov/deed/data/data-tools/oes</a:t>
            </a:r>
            <a:r>
              <a:rPr lang="en-US" dirty="0" smtClean="0">
                <a:hlinkClick r:id="rId4"/>
              </a:rPr>
              <a:t>/</a:t>
            </a:r>
            <a:r>
              <a:rPr lang="en-US" dirty="0" smtClean="0"/>
              <a:t>). </a:t>
            </a:r>
            <a:r>
              <a:rPr lang="en-US" dirty="0"/>
              <a:t>A semi-annual survey designed to produce employment and wage estimates for about 800 occupation classifications. </a:t>
            </a:r>
            <a:endParaRPr lang="en-US" dirty="0"/>
          </a:p>
        </p:txBody>
      </p:sp>
      <p:sp>
        <p:nvSpPr>
          <p:cNvPr id="5" name="Left Arrow 4"/>
          <p:cNvSpPr/>
          <p:nvPr/>
        </p:nvSpPr>
        <p:spPr>
          <a:xfrm>
            <a:off x="9112791" y="2869562"/>
            <a:ext cx="514350" cy="17145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Left Arrow 10"/>
          <p:cNvSpPr/>
          <p:nvPr/>
        </p:nvSpPr>
        <p:spPr>
          <a:xfrm>
            <a:off x="9112791" y="3527790"/>
            <a:ext cx="514350" cy="17145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Left Arrow 11"/>
          <p:cNvSpPr/>
          <p:nvPr/>
        </p:nvSpPr>
        <p:spPr>
          <a:xfrm>
            <a:off x="9112791" y="4202003"/>
            <a:ext cx="514350" cy="17145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aphicFrame>
        <p:nvGraphicFramePr>
          <p:cNvPr id="13" name="Object 12"/>
          <p:cNvGraphicFramePr>
            <a:graphicFrameLocks noChangeAspect="1"/>
          </p:cNvGraphicFramePr>
          <p:nvPr>
            <p:extLst>
              <p:ext uri="{D42A27DB-BD31-4B8C-83A1-F6EECF244321}">
                <p14:modId xmlns:p14="http://schemas.microsoft.com/office/powerpoint/2010/main" val="3714807825"/>
              </p:ext>
            </p:extLst>
          </p:nvPr>
        </p:nvGraphicFramePr>
        <p:xfrm>
          <a:off x="1016000" y="1356585"/>
          <a:ext cx="8070850" cy="3290028"/>
        </p:xfrm>
        <a:graphic>
          <a:graphicData uri="http://schemas.openxmlformats.org/presentationml/2006/ole">
            <mc:AlternateContent xmlns:mc="http://schemas.openxmlformats.org/markup-compatibility/2006">
              <mc:Choice xmlns:v="urn:schemas-microsoft-com:vml" Requires="v">
                <p:oleObj spid="_x0000_s5143" name="Worksheet" r:id="rId5" imgW="5981601" imgH="2438554" progId="Excel.Sheet.12">
                  <p:embed/>
                </p:oleObj>
              </mc:Choice>
              <mc:Fallback>
                <p:oleObj name="Worksheet" r:id="rId5" imgW="5981601" imgH="2438554" progId="Excel.Sheet.12">
                  <p:embed/>
                  <p:pic>
                    <p:nvPicPr>
                      <p:cNvPr id="0" name=""/>
                      <p:cNvPicPr/>
                      <p:nvPr/>
                    </p:nvPicPr>
                    <p:blipFill>
                      <a:blip r:embed="rId6"/>
                      <a:stretch>
                        <a:fillRect/>
                      </a:stretch>
                    </p:blipFill>
                    <p:spPr>
                      <a:xfrm>
                        <a:off x="1016000" y="1356585"/>
                        <a:ext cx="8070850" cy="3290028"/>
                      </a:xfrm>
                      <a:prstGeom prst="rect">
                        <a:avLst/>
                      </a:prstGeom>
                    </p:spPr>
                  </p:pic>
                </p:oleObj>
              </mc:Fallback>
            </mc:AlternateContent>
          </a:graphicData>
        </a:graphic>
      </p:graphicFrame>
    </p:spTree>
    <p:extLst>
      <p:ext uri="{BB962C8B-B14F-4D97-AF65-F5344CB8AC3E}">
        <p14:creationId xmlns:p14="http://schemas.microsoft.com/office/powerpoint/2010/main" val="1773797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altLang="en-US" b="1" dirty="0" smtClean="0"/>
              <a:t>Job Postings (Real Time Talent )</a:t>
            </a:r>
            <a:endParaRPr lang="en-US" altLang="en-US" b="1" dirty="0" smtClean="0"/>
          </a:p>
        </p:txBody>
      </p:sp>
      <p:sp>
        <p:nvSpPr>
          <p:cNvPr id="8" name="Content Placeholder 7"/>
          <p:cNvSpPr>
            <a:spLocks noGrp="1"/>
          </p:cNvSpPr>
          <p:nvPr>
            <p:ph sz="half" idx="1"/>
          </p:nvPr>
        </p:nvSpPr>
        <p:spPr>
          <a:xfrm>
            <a:off x="381151" y="5219116"/>
            <a:ext cx="11041815" cy="858129"/>
          </a:xfrm>
        </p:spPr>
        <p:txBody>
          <a:bodyPr/>
          <a:lstStyle/>
          <a:p>
            <a:r>
              <a:rPr lang="en-US" dirty="0"/>
              <a:t>Source: </a:t>
            </a:r>
            <a:r>
              <a:rPr lang="en-US" dirty="0" err="1"/>
              <a:t>TalentNeuron</a:t>
            </a:r>
            <a:r>
              <a:rPr lang="en-US" dirty="0"/>
              <a:t> Recruit aggregate online job postings. www. wantedanalytics.com accessed October 11, 2017. Counts of job postings in 2014 through 2017 by employers. (Excludes staffing agencies and positions posted anonymously on sites including Craigslist and Thumbtack.)</a:t>
            </a:r>
            <a:endParaRPr lang="en-US"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570788001"/>
              </p:ext>
            </p:extLst>
          </p:nvPr>
        </p:nvGraphicFramePr>
        <p:xfrm>
          <a:off x="1016000" y="1252366"/>
          <a:ext cx="9771613" cy="3936268"/>
        </p:xfrm>
        <a:graphic>
          <a:graphicData uri="http://schemas.openxmlformats.org/presentationml/2006/ole">
            <mc:AlternateContent xmlns:mc="http://schemas.openxmlformats.org/markup-compatibility/2006">
              <mc:Choice xmlns:v="urn:schemas-microsoft-com:vml" Requires="v">
                <p:oleObj spid="_x0000_s4112" name="Worksheet" r:id="rId4" imgW="5391397" imgH="2171568" progId="Excel.Sheet.12">
                  <p:embed/>
                </p:oleObj>
              </mc:Choice>
              <mc:Fallback>
                <p:oleObj name="Worksheet" r:id="rId4" imgW="5391397" imgH="2171568" progId="Excel.Sheet.12">
                  <p:embed/>
                  <p:pic>
                    <p:nvPicPr>
                      <p:cNvPr id="0" name=""/>
                      <p:cNvPicPr/>
                      <p:nvPr/>
                    </p:nvPicPr>
                    <p:blipFill>
                      <a:blip r:embed="rId5"/>
                      <a:stretch>
                        <a:fillRect/>
                      </a:stretch>
                    </p:blipFill>
                    <p:spPr>
                      <a:xfrm>
                        <a:off x="1016000" y="1252366"/>
                        <a:ext cx="9771613" cy="3936268"/>
                      </a:xfrm>
                      <a:prstGeom prst="rect">
                        <a:avLst/>
                      </a:prstGeom>
                    </p:spPr>
                  </p:pic>
                </p:oleObj>
              </mc:Fallback>
            </mc:AlternateContent>
          </a:graphicData>
        </a:graphic>
      </p:graphicFrame>
    </p:spTree>
    <p:extLst>
      <p:ext uri="{BB962C8B-B14F-4D97-AF65-F5344CB8AC3E}">
        <p14:creationId xmlns:p14="http://schemas.microsoft.com/office/powerpoint/2010/main" val="1312044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altLang="en-US" b="1" dirty="0" smtClean="0"/>
              <a:t>Medical Scientists, Job Vacancy Survey (MN DEED)</a:t>
            </a:r>
            <a:endParaRPr lang="en-US" altLang="en-US" b="1" dirty="0" smtClean="0"/>
          </a:p>
        </p:txBody>
      </p:sp>
      <p:sp>
        <p:nvSpPr>
          <p:cNvPr id="8" name="Content Placeholder 7"/>
          <p:cNvSpPr>
            <a:spLocks noGrp="1"/>
          </p:cNvSpPr>
          <p:nvPr>
            <p:ph sz="half" idx="1"/>
          </p:nvPr>
        </p:nvSpPr>
        <p:spPr>
          <a:xfrm>
            <a:off x="381151" y="4923692"/>
            <a:ext cx="11041815" cy="1153554"/>
          </a:xfrm>
        </p:spPr>
        <p:txBody>
          <a:bodyPr/>
          <a:lstStyle/>
          <a:p>
            <a:r>
              <a:rPr lang="en-US" dirty="0"/>
              <a:t>Source</a:t>
            </a:r>
            <a:r>
              <a:rPr lang="en-US" dirty="0" smtClean="0"/>
              <a:t>:  </a:t>
            </a:r>
            <a:r>
              <a:rPr lang="en-US" dirty="0"/>
              <a:t>Biannual survey of employers to estimate hiring demand and job vacancy characteristics by industry and occupation</a:t>
            </a:r>
            <a:r>
              <a:rPr lang="en-US" dirty="0" smtClean="0"/>
              <a:t>.  Information </a:t>
            </a:r>
            <a:r>
              <a:rPr lang="en-US" dirty="0"/>
              <a:t>is gathered through </a:t>
            </a:r>
            <a:r>
              <a:rPr lang="en-US" dirty="0" smtClean="0"/>
              <a:t>a </a:t>
            </a:r>
            <a:r>
              <a:rPr lang="en-US" dirty="0"/>
              <a:t>stratified sample of about 10,000 firms in 13 regions of Minnesota. </a:t>
            </a:r>
            <a:r>
              <a:rPr lang="en-US" dirty="0" smtClean="0"/>
              <a:t>Excludes private </a:t>
            </a:r>
            <a:r>
              <a:rPr lang="en-US" dirty="0"/>
              <a:t>households, personnel service industry establishments and businesses with no employees.</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723588665"/>
              </p:ext>
            </p:extLst>
          </p:nvPr>
        </p:nvGraphicFramePr>
        <p:xfrm>
          <a:off x="2552700" y="1066800"/>
          <a:ext cx="75057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8533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058274006"/>
              </p:ext>
            </p:extLst>
          </p:nvPr>
        </p:nvGraphicFramePr>
        <p:xfrm>
          <a:off x="476252" y="190499"/>
          <a:ext cx="11087098" cy="5543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41775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Minnesota’s  Health Care Core Curriculum (HCCC)&amp;quot;&quot;/&gt;&lt;property id=&quot;20307&quot; value=&quot;256&quot;/&gt;&lt;/object&gt;&lt;object type=&quot;3&quot; unique_id=&quot;10004&quot;&gt;&lt;property id=&quot;20148&quot; value=&quot;5&quot;/&gt;&lt;property id=&quot;20300&quot; value=&quot;Slide 2 - &amp;quot;Participant Competencies&amp;quot;&quot;/&gt;&lt;property id=&quot;20307&quot; value=&quot;259&quot;/&gt;&lt;/object&gt;&lt;object type=&quot;3&quot; unique_id=&quot;10005&quot;&gt;&lt;property id=&quot;20148&quot; value=&quot;5&quot;/&gt;&lt;property id=&quot;20300&quot; value=&quot;Slide 3 - &amp;quot;What is the Health Care Core Curriculum (HCCC)? &amp;quot;&quot;/&gt;&lt;property id=&quot;20307&quot; value=&quot;260&quot;/&gt;&lt;/object&gt;&lt;object type=&quot;3&quot; unique_id=&quot;10008&quot;&gt;&lt;property id=&quot;20148&quot; value=&quot;5&quot;/&gt;&lt;property id=&quot;20300&quot; value=&quot;Slide 4 - &amp;quot;History of HCCC&amp;quot;&quot;/&gt;&lt;property id=&quot;20307&quot; value=&quot;263&quot;/&gt;&lt;/object&gt;&lt;object type=&quot;3&quot; unique_id=&quot;10009&quot;&gt;&lt;property id=&quot;20148&quot; value=&quot;5&quot;/&gt;&lt;property id=&quot;20300&quot; value=&quot;Slide 5 - &amp;quot;Specifics about the Updated Curriculum&amp;quot;&quot;/&gt;&lt;property id=&quot;20307&quot; value=&quot;264&quot;/&gt;&lt;/object&gt;&lt;object type=&quot;3&quot; unique_id=&quot;10010&quot;&gt;&lt;property id=&quot;20148&quot; value=&quot;5&quot;/&gt;&lt;property id=&quot;20300&quot; value=&quot;Slide 11 - &amp;quot;Healthcare Core Modules&amp;quot;&quot;/&gt;&lt;property id=&quot;20307&quot; value=&quot;265&quot;/&gt;&lt;/object&gt;&lt;object type=&quot;3&quot; unique_id=&quot;10011&quot;&gt;&lt;property id=&quot;20148&quot; value=&quot;5&quot;/&gt;&lt;property id=&quot;20300&quot; value=&quot;Slide 12 - &amp;quot;Healthcare Core Modules &amp;quot;&quot;/&gt;&lt;property id=&quot;20307&quot; value=&quot;267&quot;/&gt;&lt;/object&gt;&lt;object type=&quot;3&quot; unique_id=&quot;10012&quot;&gt;&lt;property id=&quot;20148&quot; value=&quot;5&quot;/&gt;&lt;property id=&quot;20300&quot; value=&quot;Slide 13 - &amp;quot;Healthcare Core Modules Continued…&amp;quot;&quot;/&gt;&lt;property id=&quot;20307&quot; value=&quot;268&quot;/&gt;&lt;/object&gt;&lt;object type=&quot;3&quot; unique_id=&quot;10013&quot;&gt;&lt;property id=&quot;20148&quot; value=&quot;5&quot;/&gt;&lt;property id=&quot;20300&quot; value=&quot;Slide 14 - &amp;quot; &amp;quot;&quot;/&gt;&lt;property id=&quot;20307&quot; value=&quot;269&quot;/&gt;&lt;/object&gt;&lt;object type=&quot;3&quot; unique_id=&quot;10014&quot;&gt;&lt;property id=&quot;20148&quot; value=&quot;5&quot;/&gt;&lt;property id=&quot;20300&quot; value=&quot;Slide 15&quot;/&gt;&lt;property id=&quot;20307&quot; value=&quot;270&quot;/&gt;&lt;/object&gt;&lt;object type=&quot;3&quot; unique_id=&quot;10015&quot;&gt;&lt;property id=&quot;20148&quot; value=&quot;5&quot;/&gt;&lt;property id=&quot;20300&quot; value=&quot;Slide 16&quot;/&gt;&lt;property id=&quot;20307&quot; value=&quot;271&quot;/&gt;&lt;/object&gt;&lt;object type=&quot;3&quot; unique_id=&quot;10016&quot;&gt;&lt;property id=&quot;20148&quot; value=&quot;5&quot;/&gt;&lt;property id=&quot;20300&quot; value=&quot;Slide 17&quot;/&gt;&lt;property id=&quot;20307&quot; value=&quot;272&quot;/&gt;&lt;/object&gt;&lt;object type=&quot;3&quot; unique_id=&quot;10017&quot;&gt;&lt;property id=&quot;20148&quot; value=&quot;5&quot;/&gt;&lt;property id=&quot;20300&quot; value=&quot;Slide 20&quot;/&gt;&lt;property id=&quot;20307&quot; value=&quot;273&quot;/&gt;&lt;/object&gt;&lt;object type=&quot;3&quot; unique_id=&quot;10018&quot;&gt;&lt;property id=&quot;20148&quot; value=&quot;5&quot;/&gt;&lt;property id=&quot;20300&quot; value=&quot;Slide 18&quot;/&gt;&lt;property id=&quot;20307&quot; value=&quot;274&quot;/&gt;&lt;/object&gt;&lt;object type=&quot;3&quot; unique_id=&quot;10019&quot;&gt;&lt;property id=&quot;20148&quot; value=&quot;5&quot;/&gt;&lt;property id=&quot;20300&quot; value=&quot;Slide 19&quot;/&gt;&lt;property id=&quot;20307&quot; value=&quot;275&quot;/&gt;&lt;/object&gt;&lt;object type=&quot;3&quot; unique_id=&quot;10025&quot;&gt;&lt;property id=&quot;20148&quot; value=&quot;5&quot;/&gt;&lt;property id=&quot;20300&quot; value=&quot;Slide 22 - &amp;quot;How do colleges use the HCCC?&amp;quot;&quot;/&gt;&lt;property id=&quot;20307&quot; value=&quot;281&quot;/&gt;&lt;/object&gt;&lt;object type=&quot;3&quot; unique_id=&quot;10030&quot;&gt;&lt;property id=&quot;20148&quot; value=&quot;5&quot;/&gt;&lt;property id=&quot;20300&quot; value=&quot;Slide 26 - &amp;quot;What Resources are Available to Teach the HCCC? &amp;quot;&quot;/&gt;&lt;property id=&quot;20307&quot; value=&quot;286&quot;/&gt;&lt;/object&gt;&lt;object type=&quot;3&quot; unique_id=&quot;10031&quot;&gt;&lt;property id=&quot;20148&quot; value=&quot;5&quot;/&gt;&lt;property id=&quot;20300&quot; value=&quot;Slide 27 - &amp;quot;What Resources are Available to Teach the HCCC? &amp;quot;&quot;/&gt;&lt;property id=&quot;20307&quot; value=&quot;287&quot;/&gt;&lt;/object&gt;&lt;object type=&quot;3&quot; unique_id=&quot;10032&quot;&gt;&lt;property id=&quot;20148&quot; value=&quot;5&quot;/&gt;&lt;property id=&quot;20300&quot; value=&quot;Slide 28 - &amp;quot;Where are the Resources Located?&amp;quot;&quot;/&gt;&lt;property id=&quot;20307&quot; value=&quot;292&quot;/&gt;&lt;/object&gt;&lt;object type=&quot;3&quot; unique_id=&quot;10034&quot;&gt;&lt;property id=&quot;20148&quot; value=&quot;5&quot;/&gt;&lt;property id=&quot;20300&quot; value=&quot;Slide 33 - &amp;quot;Partnerships&amp;quot;&quot;/&gt;&lt;property id=&quot;20307&quot; value=&quot;290&quot;/&gt;&lt;/object&gt;&lt;object type=&quot;3&quot; unique_id=&quot;10036&quot;&gt;&lt;property id=&quot;20148&quot; value=&quot;5&quot;/&gt;&lt;property id=&quot;20300&quot; value=&quot;Slide 34 - &amp;quot;Questions Regarding the Healthcare Core Curriculum?   &amp;quot;&quot;/&gt;&lt;property id=&quot;20307&quot; value=&quot;289&quot;/&gt;&lt;/object&gt;&lt;object type=&quot;3&quot; unique_id=&quot;10884&quot;&gt;&lt;property id=&quot;20148&quot; value=&quot;5&quot;/&gt;&lt;property id=&quot;20300&quot; value=&quot;Slide 6 - &amp;quot;MN Legislation: The World’s Best Workforce &amp;quot;&quot;/&gt;&lt;property id=&quot;20307&quot; value=&quot;298&quot;/&gt;&lt;/object&gt;&lt;object type=&quot;3&quot; unique_id=&quot;10885&quot;&gt;&lt;property id=&quot;20148&quot; value=&quot;5&quot;/&gt;&lt;property id=&quot;20300&quot; value=&quot;Slide 8 - &amp;quot;Programs of Study&amp;quot;&quot;/&gt;&lt;property id=&quot;20307&quot; value=&quot;299&quot;/&gt;&lt;/object&gt;&lt;object type=&quot;3&quot; unique_id=&quot;10886&quot;&gt;&lt;property id=&quot;20148&quot; value=&quot;5&quot;/&gt;&lt;property id=&quot;20300&quot; value=&quot;Slide 23 - &amp;quot;Minneapolis Community &amp;amp;  Technical College&amp;quot;&quot;/&gt;&lt;property id=&quot;20307&quot; value=&quot;300&quot;/&gt;&lt;/object&gt;&lt;object type=&quot;3&quot; unique_id=&quot;10887&quot;&gt;&lt;property id=&quot;20148&quot; value=&quot;5&quot;/&gt;&lt;property id=&quot;20300&quot; value=&quot;Slide 24 - &amp;quot;Anoka Ramsey Community College&amp;quot;&quot;/&gt;&lt;property id=&quot;20307&quot; value=&quot;301&quot;/&gt;&lt;/object&gt;&lt;object type=&quot;3&quot; unique_id=&quot;11319&quot;&gt;&lt;property id=&quot;20148&quot; value=&quot;5&quot;/&gt;&lt;property id=&quot;20300&quot; value=&quot;Slide 32 - &amp;quot;Insights from Kari Slade (HS Instructor)&amp;quot;&quot;/&gt;&lt;property id=&quot;20307&quot; value=&quot;303&quot;/&gt;&lt;/object&gt;&lt;object type=&quot;3&quot; unique_id=&quot;11321&quot;&gt;&lt;property id=&quot;20148&quot; value=&quot;5&quot;/&gt;&lt;property id=&quot;20300&quot; value=&quot;Slide 25 - &amp;quot;Pine Technical &amp;amp; Community College&amp;quot;&quot;/&gt;&lt;property id=&quot;20307&quot; value=&quot;302&quot;/&gt;&lt;/object&gt;&lt;object type=&quot;3&quot; unique_id=&quot;11584&quot;&gt;&lt;property id=&quot;20148&quot; value=&quot;5&quot;/&gt;&lt;property id=&quot;20300&quot; value=&quot;Slide 7&quot;/&gt;&lt;property id=&quot;20307&quot; value=&quot;309&quot;/&gt;&lt;/object&gt;&lt;object type=&quot;3&quot; unique_id=&quot;11585&quot;&gt;&lt;property id=&quot;20148&quot; value=&quot;5&quot;/&gt;&lt;property id=&quot;20300&quot; value=&quot;Slide 9&quot;/&gt;&lt;property id=&quot;20307&quot; value=&quot;308&quot;/&gt;&lt;/object&gt;&lt;object type=&quot;3&quot; unique_id=&quot;11586&quot;&gt;&lt;property id=&quot;20148&quot; value=&quot;5&quot;/&gt;&lt;property id=&quot;20300&quot; value=&quot;Slide 10&quot;/&gt;&lt;property id=&quot;20307&quot; value=&quot;310&quot;/&gt;&lt;/object&gt;&lt;object type=&quot;3&quot; unique_id=&quot;11587&quot;&gt;&lt;property id=&quot;20148&quot; value=&quot;5&quot;/&gt;&lt;property id=&quot;20300&quot; value=&quot;Slide 21 - &amp;quot;Who Can Teach the HCCC?&amp;quot;&quot;/&gt;&lt;property id=&quot;20307&quot; value=&quot;311&quot;/&gt;&lt;/object&gt;&lt;object type=&quot;3&quot; unique_id=&quot;11588&quot;&gt;&lt;property id=&quot;20148&quot; value=&quot;5&quot;/&gt;&lt;property id=&quot;20300&quot; value=&quot;Slide 30 - &amp;quot;How can High Schools use the HCCC?&amp;quot;&quot;/&gt;&lt;property id=&quot;20307&quot; value=&quot;312&quot;/&gt;&lt;/object&gt;&lt;object type=&quot;3&quot; unique_id=&quot;11589&quot;&gt;&lt;property id=&quot;20148&quot; value=&quot;5&quot;/&gt;&lt;property id=&quot;20300&quot; value=&quot;Slide 31 - &amp;quot;Credit Options&amp;quot;&quot;/&gt;&lt;property id=&quot;20307&quot; value=&quot;314&quot;/&gt;&lt;/object&gt;&lt;object type=&quot;3&quot; unique_id=&quot;11702&quot;&gt;&lt;property id=&quot;20148&quot; value=&quot;5&quot;/&gt;&lt;property id=&quot;20300&quot; value=&quot;Slide 29 - &amp;quot;Insights from Michael Mitchell (MDE)&amp;quot;&quot;/&gt;&lt;property id=&quot;20307&quot; value=&quot;315&quot;/&gt;&lt;/object&gt;&lt;/object&gt;&lt;object type=&quot;8&quot; unique_id=&quot;1007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6_Office Theme">
  <a:themeElements>
    <a:clrScheme name="HFM">
      <a:dk1>
        <a:sysClr val="windowText" lastClr="000000"/>
      </a:dk1>
      <a:lt1>
        <a:sysClr val="window" lastClr="FFFFFF"/>
      </a:lt1>
      <a:dk2>
        <a:srgbClr val="006BB2"/>
      </a:dk2>
      <a:lt2>
        <a:srgbClr val="D5E0F1"/>
      </a:lt2>
      <a:accent1>
        <a:srgbClr val="006BB2"/>
      </a:accent1>
      <a:accent2>
        <a:srgbClr val="682C87"/>
      </a:accent2>
      <a:accent3>
        <a:srgbClr val="F9B037"/>
      </a:accent3>
      <a:accent4>
        <a:srgbClr val="85C643"/>
      </a:accent4>
      <a:accent5>
        <a:srgbClr val="86A3D2"/>
      </a:accent5>
      <a:accent6>
        <a:srgbClr val="D5E0F1"/>
      </a:accent6>
      <a:hlink>
        <a:srgbClr val="006BB2"/>
      </a:hlink>
      <a:folHlink>
        <a:srgbClr val="682C8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25874</TotalTime>
  <Words>1044</Words>
  <Application>Microsoft Office PowerPoint</Application>
  <PresentationFormat>Widescreen</PresentationFormat>
  <Paragraphs>61</Paragraphs>
  <Slides>12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Trebuchet MS</vt:lpstr>
      <vt:lpstr>ヒラギノ角ゴ Pro W3</vt:lpstr>
      <vt:lpstr>6_Office Theme</vt:lpstr>
      <vt:lpstr>Microsoft Excel Worksheet</vt:lpstr>
      <vt:lpstr>Labor Market Analysis of Minnesota’s  Medical and Clinical Laboratories</vt:lpstr>
      <vt:lpstr>Industry Growth Trend</vt:lpstr>
      <vt:lpstr>Which Occupations?</vt:lpstr>
      <vt:lpstr>Which Occupations 2</vt:lpstr>
      <vt:lpstr>Which Occupations 3</vt:lpstr>
      <vt:lpstr>This field is a big deal in MN. (MN DEED Occupational Employment Statistics )</vt:lpstr>
      <vt:lpstr>Job Postings (Real Time Talent )</vt:lpstr>
      <vt:lpstr>Medical Scientists, Job Vacancy Survey (MN DEED)</vt:lpstr>
      <vt:lpstr>PowerPoint Presentation</vt:lpstr>
      <vt:lpstr>Job Postings (Real Time Talent )</vt:lpstr>
      <vt:lpstr>Job Postings (Real Time Talent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dc:creator>
  <cp:lastModifiedBy>Schaffhauser, Anthony</cp:lastModifiedBy>
  <cp:revision>211</cp:revision>
  <cp:lastPrinted>2016-10-25T18:35:29Z</cp:lastPrinted>
  <dcterms:created xsi:type="dcterms:W3CDTF">2014-08-19T14:34:29Z</dcterms:created>
  <dcterms:modified xsi:type="dcterms:W3CDTF">2017-10-14T13:56:00Z</dcterms:modified>
</cp:coreProperties>
</file>