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8" r:id="rId1"/>
  </p:sldMasterIdLst>
  <p:notesMasterIdLst>
    <p:notesMasterId r:id="rId9"/>
  </p:notesMasterIdLst>
  <p:handoutMasterIdLst>
    <p:handoutMasterId r:id="rId10"/>
  </p:handoutMasterIdLst>
  <p:sldIdLst>
    <p:sldId id="271" r:id="rId2"/>
    <p:sldId id="278" r:id="rId3"/>
    <p:sldId id="279" r:id="rId4"/>
    <p:sldId id="280" r:id="rId5"/>
    <p:sldId id="281" r:id="rId6"/>
    <p:sldId id="282" r:id="rId7"/>
    <p:sldId id="283" r:id="rId8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22398"/>
    <a:srgbClr val="009B48"/>
    <a:srgbClr val="3D7EDB"/>
    <a:srgbClr val="A1A1A4"/>
    <a:srgbClr val="4E84C4"/>
    <a:srgbClr val="00A160"/>
    <a:srgbClr val="492A92"/>
    <a:srgbClr val="A5A6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4965" autoAdjust="0"/>
    <p:restoredTop sz="96233" autoAdjust="0"/>
  </p:normalViewPr>
  <p:slideViewPr>
    <p:cSldViewPr snapToGrid="0" snapToObjects="1">
      <p:cViewPr>
        <p:scale>
          <a:sx n="80" d="100"/>
          <a:sy n="80" d="100"/>
        </p:scale>
        <p:origin x="918" y="6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489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" d="2"/>
        <a:sy n="1" d="2"/>
      </p:scale>
      <p:origin x="0" y="0"/>
    </p:cViewPr>
  </p:sorterViewPr>
  <p:notesViewPr>
    <p:cSldViewPr snapToGrid="0" snapToObjects="1">
      <p:cViewPr varScale="1">
        <p:scale>
          <a:sx n="84" d="100"/>
          <a:sy n="84" d="100"/>
        </p:scale>
        <p:origin x="1134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25639DE-F99D-4553-93CC-CCF3A4C2947B}" type="datetimeFigureOut">
              <a:rPr lang="en-US" smtClean="0"/>
              <a:pPr/>
              <a:t>10/13/2017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A4D1ED8-37D3-47F4-B969-B7FF8515EB8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3566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Calibri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D477CE6-0A5B-459A-BA70-28FDF378FCBC}" type="datetimeFigureOut">
              <a:rPr lang="en-US"/>
              <a:pPr>
                <a:defRPr/>
              </a:pPr>
              <a:t>10/13/2017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Calibri" pitchFamily="34" charset="0"/>
                <a:ea typeface="ＭＳ Ｐゴシック" pitchFamily="34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F18682E-A3D8-4872-BFEE-E14AAA6FCC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6147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18682E-A3D8-4872-BFEE-E14AAA6FCCE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0295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en-US" smtClean="0"/>
              <a:t>Hospital website reaches over 200 job boards</a:t>
            </a:r>
          </a:p>
          <a:p>
            <a:pPr>
              <a:spcBef>
                <a:spcPct val="0"/>
              </a:spcBef>
            </a:pPr>
            <a:r>
              <a:rPr lang="en-US" altLang="en-US" smtClean="0"/>
              <a:t>Minimum job requirements: graduate of approved histo program; board certified or eligible, previous grossing experience (preferred)</a:t>
            </a:r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3C7769D-B466-4515-806C-7258E42F0D9E}" type="slidenum">
              <a:rPr lang="en-US" altLang="en-US"/>
              <a:pPr eaLnBrk="1" hangingPunct="1"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61057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en-US" smtClean="0"/>
              <a:t>– Yay, yet need to wait until candidate can move to Twin Cities. </a:t>
            </a:r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04824FE-248E-47AA-897D-463DCB8EFA05}" type="slidenum">
              <a:rPr lang="en-US" altLang="en-US"/>
              <a:pPr eaLnBrk="1" hangingPunct="1"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43863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18682E-A3D8-4872-BFEE-E14AAA6FCCE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931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18682E-A3D8-4872-BFEE-E14AAA6FCCE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6720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en-US" smtClean="0"/>
              <a:t>Yet nights are critical to keep our case volume working.</a:t>
            </a:r>
          </a:p>
          <a:p>
            <a:pPr>
              <a:spcBef>
                <a:spcPct val="0"/>
              </a:spcBef>
            </a:pPr>
            <a:r>
              <a:rPr lang="en-US" altLang="en-US" smtClean="0"/>
              <a:t>money wasn’t everything. Turns out a shorter work week was more desirable.</a:t>
            </a:r>
          </a:p>
          <a:p>
            <a:pPr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701598C-FDF6-4699-9885-8D4DDB05454D}" type="slidenum">
              <a:rPr lang="en-US" altLang="en-US"/>
              <a:pPr eaLnBrk="1" hangingPunct="1"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4922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en-US" smtClean="0"/>
              <a:t>Human capital: 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en-US" smtClean="0"/>
              <a:t>Labor costs are still the largest component of our overall costs.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en-US" smtClean="0"/>
              <a:t>Managing workforce to consistently meet budgets, benchmarks, while becoming more efficient 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en-US" smtClean="0"/>
              <a:t>Concern over burnout due to constant change and strain on recruiting. Positions staying open longer.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en-US" smtClean="0"/>
              <a:t>Recruitment and retention models must change, think Uberizing your workforce.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en-US" smtClean="0"/>
              <a:t>Must be nimble and be mindful of generational differences.</a:t>
            </a: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57066" indent="-291179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64717" indent="-23294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30604" indent="-23294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96491" indent="-232943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62377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28264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94151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60038" indent="-23294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A060FDD-B47B-4925-90F7-F05A9A4BA464}" type="slidenum">
              <a:rPr lang="en-US" altLang="en-US"/>
              <a:pPr eaLnBrk="1" hangingPunct="1"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049707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 bwMode="white">
          <a:xfrm>
            <a:off x="6870699" y="6033293"/>
            <a:ext cx="2008605" cy="6461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5220FD-F48D-4845-A983-66F93F3FD7F4}" type="datetime1">
              <a:rPr lang="en-US" smtClean="0"/>
              <a:pPr>
                <a:defRPr/>
              </a:pPr>
              <a:t>10/13/2017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FC8F2C73-31CF-4F4D-9040-81F0B6F55B2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Rectangle 3"/>
          <p:cNvSpPr/>
          <p:nvPr userDrawn="1"/>
        </p:nvSpPr>
        <p:spPr bwMode="white">
          <a:xfrm>
            <a:off x="0" y="-25400"/>
            <a:ext cx="9144000" cy="16748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ctrTitle"/>
          </p:nvPr>
        </p:nvSpPr>
        <p:spPr>
          <a:xfrm>
            <a:off x="1529556" y="3318031"/>
            <a:ext cx="6084888" cy="965212"/>
          </a:xfrm>
        </p:spPr>
        <p:txBody>
          <a:bodyPr/>
          <a:lstStyle>
            <a:lvl1pPr algn="ctr">
              <a:defRPr sz="400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1529557" y="4419600"/>
            <a:ext cx="6084888" cy="737937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9556" y="2876379"/>
            <a:ext cx="6084888" cy="0"/>
          </a:xfrm>
          <a:prstGeom prst="line">
            <a:avLst/>
          </a:prstGeom>
          <a:ln w="19050" cmpd="sng"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Picture 7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207565" y="1669014"/>
            <a:ext cx="4728870" cy="86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08202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 bwMode="white">
          <a:xfrm>
            <a:off x="4508500" y="5183187"/>
            <a:ext cx="4635500" cy="16748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 userDrawn="1"/>
        </p:nvSpPr>
        <p:spPr bwMode="white">
          <a:xfrm>
            <a:off x="0" y="-25400"/>
            <a:ext cx="9144000" cy="16748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477CB9-3A5A-4805-87CE-42C6F9F85B43}" type="datetime1">
              <a:rPr lang="en-US" smtClean="0"/>
              <a:pPr>
                <a:defRPr/>
              </a:pPr>
              <a:t>10/13/2017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FC8F2C73-31CF-4F4D-9040-81F0B6F55B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455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2A486-84DA-4415-BC1C-407D0A46D17E}" type="datetimeFigureOut">
              <a:rPr lang="en-US"/>
              <a:pPr>
                <a:defRPr/>
              </a:pPr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A764DA-F13D-48B8-90AF-9328BF8369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5686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1568450" y="3406775"/>
            <a:ext cx="6229350" cy="0"/>
          </a:xfrm>
          <a:prstGeom prst="line">
            <a:avLst/>
          </a:prstGeom>
          <a:ln w="76200" cmpd="sng">
            <a:solidFill>
              <a:srgbClr val="009B48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678096" y="1675596"/>
            <a:ext cx="8008704" cy="1470025"/>
          </a:xfrm>
        </p:spPr>
        <p:txBody>
          <a:bodyPr/>
          <a:lstStyle>
            <a:lvl1pPr algn="ctr">
              <a:defRPr sz="3800">
                <a:solidFill>
                  <a:schemeClr val="tx1">
                    <a:lumMod val="75000"/>
                    <a:lumOff val="25000"/>
                  </a:schemeClr>
                </a:solidFill>
                <a:latin typeface="Tahoma" pitchFamily="34" charset="0"/>
                <a:cs typeface="Tahoma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Subtitle 2"/>
          <p:cNvSpPr>
            <a:spLocks noGrp="1"/>
          </p:cNvSpPr>
          <p:nvPr>
            <p:ph type="subTitle" idx="1"/>
          </p:nvPr>
        </p:nvSpPr>
        <p:spPr>
          <a:xfrm>
            <a:off x="678096" y="3714003"/>
            <a:ext cx="8008704" cy="1316755"/>
          </a:xfrm>
        </p:spPr>
        <p:txBody>
          <a:bodyPr/>
          <a:lstStyle>
            <a:lvl1pPr marL="0" indent="0" algn="ctr">
              <a:buNone/>
              <a:defRPr sz="2800">
                <a:solidFill>
                  <a:schemeClr val="tx1">
                    <a:tint val="75000"/>
                  </a:schemeClr>
                </a:solidFill>
                <a:latin typeface="Tahoma" pitchFamily="34" charset="0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568450" y="3406775"/>
            <a:ext cx="6229350" cy="0"/>
          </a:xfrm>
          <a:prstGeom prst="line">
            <a:avLst/>
          </a:prstGeom>
          <a:ln w="76200" cmpd="sng">
            <a:solidFill>
              <a:srgbClr val="522398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1C4DC7-10CC-443D-B66D-E99A9EC30B41}" type="datetime1">
              <a:rPr lang="en-US" smtClean="0"/>
              <a:pPr>
                <a:defRPr/>
              </a:pPr>
              <a:t>10/13/2017</a:t>
            </a:fld>
            <a:endParaRPr lang="en-US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FC8F2C73-31CF-4F4D-9040-81F0B6F55B2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 userDrawn="1"/>
        </p:nvSpPr>
        <p:spPr bwMode="white">
          <a:xfrm>
            <a:off x="0" y="-25400"/>
            <a:ext cx="9144000" cy="16748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3080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Bar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4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32120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32ADD5-E6EF-4E57-A756-ADD734F6CC02}" type="datetime1">
              <a:rPr lang="en-US" smtClean="0"/>
              <a:pPr>
                <a:defRPr/>
              </a:pPr>
              <a:t>10/13/2017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FC8F2C73-31CF-4F4D-9040-81F0B6F55B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969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2198" cy="1143000"/>
          </a:xfrm>
        </p:spPr>
        <p:txBody>
          <a:bodyPr>
            <a:normAutofit/>
          </a:bodyPr>
          <a:lstStyle>
            <a:lvl1pPr algn="l">
              <a:defRPr sz="44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3C3E92-CE3B-45C7-8D83-D766B1A1CA0C}" type="datetime1">
              <a:rPr lang="en-US" smtClean="0"/>
              <a:pPr>
                <a:defRPr/>
              </a:pPr>
              <a:t>10/13/2017</a:t>
            </a:fld>
            <a:endParaRPr lang="en-US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FC8F2C73-31CF-4F4D-9040-81F0B6F55B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5674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lock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9144000" cy="1600200"/>
          </a:xfrm>
          <a:prstGeom prst="rect">
            <a:avLst/>
          </a:prstGeom>
          <a:solidFill>
            <a:srgbClr val="009B4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0" y="-1"/>
            <a:ext cx="9144000" cy="5988052"/>
          </a:xfrm>
          <a:prstGeom prst="rect">
            <a:avLst/>
          </a:prstGeom>
          <a:solidFill>
            <a:srgbClr val="52239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457200" y="1301749"/>
            <a:ext cx="7932198" cy="1143000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7D2D0F-3FDA-457C-BD47-0D4D0BAADEFF}" type="datetime1">
              <a:rPr lang="en-US" smtClean="0"/>
              <a:pPr>
                <a:defRPr/>
              </a:pPr>
              <a:t>10/13/2017</a:t>
            </a:fld>
            <a:endParaRPr lang="en-US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FC8F2C73-31CF-4F4D-9040-81F0B6F55B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868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Solid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0"/>
            <a:ext cx="9144000" cy="1600200"/>
          </a:xfrm>
          <a:prstGeom prst="rect">
            <a:avLst/>
          </a:prstGeom>
          <a:solidFill>
            <a:srgbClr val="009B4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Rectangle 3"/>
          <p:cNvSpPr/>
          <p:nvPr userDrawn="1"/>
        </p:nvSpPr>
        <p:spPr>
          <a:xfrm>
            <a:off x="0" y="-1"/>
            <a:ext cx="9144000" cy="5988052"/>
          </a:xfrm>
          <a:prstGeom prst="rect">
            <a:avLst/>
          </a:prstGeom>
          <a:solidFill>
            <a:srgbClr val="52239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6488B3-7461-40B4-BFAA-1AABB338B73D}" type="datetime1">
              <a:rPr lang="en-US" smtClean="0"/>
              <a:pPr>
                <a:defRPr/>
              </a:pPr>
              <a:t>10/13/2017</a:t>
            </a:fld>
            <a:endParaRPr lang="en-US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FC8F2C73-31CF-4F4D-9040-81F0B6F55B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436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7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44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434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8350" y="2220913"/>
            <a:ext cx="0" cy="3395662"/>
          </a:xfrm>
          <a:prstGeom prst="line">
            <a:avLst/>
          </a:prstGeom>
          <a:ln>
            <a:solidFill>
              <a:srgbClr val="A1A1A4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91AE3B-032F-430D-B96B-2283E17EFC2F}" type="datetime1">
              <a:rPr lang="en-US" smtClean="0"/>
              <a:pPr>
                <a:defRPr/>
              </a:pPr>
              <a:t>10/13/2017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FC8F2C73-31CF-4F4D-9040-81F0B6F55B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6226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8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 bwMode="white">
          <a:xfrm>
            <a:off x="0" y="-25400"/>
            <a:ext cx="9144000" cy="16748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6DB531-D343-4479-98DA-CD3E71134F79}" type="datetime1">
              <a:rPr lang="en-US" smtClean="0"/>
              <a:pPr>
                <a:defRPr/>
              </a:pPr>
              <a:t>10/13/2017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FC8F2C73-31CF-4F4D-9040-81F0B6F55B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239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9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 bwMode="white">
          <a:xfrm>
            <a:off x="0" y="-25400"/>
            <a:ext cx="9144000" cy="16748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E35315-80BA-449C-BBB9-D8C9693CF3A9}" type="datetime1">
              <a:rPr lang="en-US" smtClean="0"/>
              <a:pPr>
                <a:defRPr/>
              </a:pPr>
              <a:t>10/13/2017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>
                <a:solidFill>
                  <a:prstClr val="black">
                    <a:tint val="75000"/>
                  </a:prst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fld id="{FC8F2C73-31CF-4F4D-9040-81F0B6F55B2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414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1600200"/>
          </a:xfrm>
          <a:prstGeom prst="rect">
            <a:avLst/>
          </a:prstGeom>
          <a:solidFill>
            <a:srgbClr val="52239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2788" y="6186488"/>
            <a:ext cx="1654175" cy="30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4DF820E-36D8-4D07-BCB3-2233D1770D4F}" type="datetime1">
              <a:rPr lang="en-US" smtClean="0"/>
              <a:pPr>
                <a:defRPr/>
              </a:pPr>
              <a:t>10/13/2017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7F78C99D-AA55-46FA-8ABE-0AAEA23F02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004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9" r:id="rId3"/>
    <p:sldLayoutId id="2147483841" r:id="rId4"/>
    <p:sldLayoutId id="2147483842" r:id="rId5"/>
    <p:sldLayoutId id="2147483843" r:id="rId6"/>
    <p:sldLayoutId id="2147483845" r:id="rId7"/>
    <p:sldLayoutId id="2147483849" r:id="rId8"/>
    <p:sldLayoutId id="2147483850" r:id="rId9"/>
    <p:sldLayoutId id="2147483844" r:id="rId10"/>
    <p:sldLayoutId id="2147483851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+mj-lt"/>
          <a:ea typeface="MS PGothic" pitchFamily="34" charset="-128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itchFamily="34" charset="-128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529557" y="4419600"/>
            <a:ext cx="6084888" cy="73793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1600" dirty="0"/>
              <a:t>Shelly Semerad, MA CT (ASCP)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1600" dirty="0"/>
              <a:t>Director, Pathology Practice at HealthPartners</a:t>
            </a:r>
          </a:p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1529556" y="3318031"/>
            <a:ext cx="6084888" cy="965212"/>
          </a:xfrm>
        </p:spPr>
        <p:txBody>
          <a:bodyPr/>
          <a:lstStyle/>
          <a:p>
            <a:r>
              <a:rPr lang="en-US" altLang="en-US" sz="3200" dirty="0"/>
              <a:t>Case Study:</a:t>
            </a:r>
            <a:br>
              <a:rPr lang="en-US" altLang="en-US" sz="3200" dirty="0"/>
            </a:br>
            <a:r>
              <a:rPr lang="en-US" altLang="en-US" sz="3200" dirty="0"/>
              <a:t>Histology Personnel Shortage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995497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altLang="en-US" dirty="0" smtClean="0"/>
              <a:t>A 2017 Case Study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Timeline</a:t>
            </a:r>
          </a:p>
          <a:p>
            <a:pPr lvl="1" eaLnBrk="1" hangingPunct="1"/>
            <a:r>
              <a:rPr lang="en-US" altLang="en-US" dirty="0" smtClean="0"/>
              <a:t>February 2017; overnight </a:t>
            </a:r>
            <a:r>
              <a:rPr lang="en-US" altLang="en-US" dirty="0" err="1" smtClean="0"/>
              <a:t>Histotech</a:t>
            </a:r>
            <a:r>
              <a:rPr lang="en-US" altLang="en-US" dirty="0" smtClean="0"/>
              <a:t> resigns for a Day shift position at another organization</a:t>
            </a:r>
          </a:p>
          <a:p>
            <a:pPr lvl="1" eaLnBrk="1" hangingPunct="1"/>
            <a:r>
              <a:rPr lang="en-US" altLang="en-US" dirty="0" smtClean="0"/>
              <a:t>April 2017; evening/night </a:t>
            </a:r>
            <a:r>
              <a:rPr lang="en-US" altLang="en-US" dirty="0" err="1" smtClean="0"/>
              <a:t>Histotech</a:t>
            </a:r>
            <a:r>
              <a:rPr lang="en-US" altLang="en-US" dirty="0" smtClean="0"/>
              <a:t> resigns for a day position at another organization</a:t>
            </a:r>
          </a:p>
          <a:p>
            <a:pPr lvl="1" eaLnBrk="1" hangingPunct="1"/>
            <a:r>
              <a:rPr lang="en-US" altLang="en-US" dirty="0" smtClean="0"/>
              <a:t> Standard recruitment efforts begin immediately. </a:t>
            </a:r>
          </a:p>
          <a:p>
            <a:pPr lvl="2" eaLnBrk="1" hangingPunct="1"/>
            <a:r>
              <a:rPr lang="en-US" altLang="en-US" dirty="0" smtClean="0"/>
              <a:t>Postings on LinkedIn, Hospital website, NSH</a:t>
            </a:r>
          </a:p>
          <a:p>
            <a:pPr lvl="2" eaLnBrk="1" hangingPunct="1"/>
            <a:r>
              <a:rPr lang="en-US" altLang="en-US" dirty="0" smtClean="0"/>
              <a:t>Candidates slow to present; those who did present did not meet our minimum job requirements.</a:t>
            </a:r>
          </a:p>
        </p:txBody>
      </p:sp>
    </p:spTree>
    <p:extLst>
      <p:ext uri="{BB962C8B-B14F-4D97-AF65-F5344CB8AC3E}">
        <p14:creationId xmlns:p14="http://schemas.microsoft.com/office/powerpoint/2010/main" val="4243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altLang="en-US" dirty="0" smtClean="0"/>
              <a:t>Case Study Continued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May 2017; little to no movement in the candidate pool.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 smtClean="0"/>
              <a:t>Reassessed market and other offerings</a:t>
            </a:r>
          </a:p>
          <a:p>
            <a:pPr lvl="2" eaLnBrk="1" fontAlgn="auto" hangingPunct="1">
              <a:spcAft>
                <a:spcPts val="0"/>
              </a:spcAft>
              <a:defRPr/>
            </a:pPr>
            <a:r>
              <a:rPr lang="en-US" dirty="0" smtClean="0"/>
              <a:t>Recognition bonus for existing staff</a:t>
            </a:r>
          </a:p>
          <a:p>
            <a:pPr lvl="2" eaLnBrk="1" fontAlgn="auto" hangingPunct="1">
              <a:spcAft>
                <a:spcPts val="0"/>
              </a:spcAft>
              <a:defRPr/>
            </a:pPr>
            <a:r>
              <a:rPr lang="en-US" dirty="0" smtClean="0"/>
              <a:t>Employee referral bonus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 smtClean="0"/>
              <a:t>Revised job postings to include;</a:t>
            </a:r>
          </a:p>
          <a:p>
            <a:pPr lvl="2" eaLnBrk="1" fontAlgn="auto" hangingPunct="1">
              <a:spcAft>
                <a:spcPts val="0"/>
              </a:spcAft>
              <a:defRPr/>
            </a:pPr>
            <a:r>
              <a:rPr lang="en-US" dirty="0" smtClean="0"/>
              <a:t>Sign –on bonus</a:t>
            </a:r>
          </a:p>
          <a:p>
            <a:pPr lvl="2" eaLnBrk="1" fontAlgn="auto" hangingPunct="1">
              <a:spcAft>
                <a:spcPts val="0"/>
              </a:spcAft>
              <a:defRPr/>
            </a:pPr>
            <a:r>
              <a:rPr lang="en-US" dirty="0" smtClean="0"/>
              <a:t>Retention Stipend (night shift only) 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 smtClean="0"/>
              <a:t>Evening/night position filled 5.18.17  </a:t>
            </a:r>
          </a:p>
          <a:p>
            <a:pPr lvl="2" eaLnBrk="1" fontAlgn="auto" hangingPunct="1">
              <a:spcAft>
                <a:spcPts val="0"/>
              </a:spcAft>
              <a:buFont typeface="Arial" panose="020B0604020202020204" pitchFamily="34" charset="0"/>
              <a:buChar char="–"/>
              <a:defRPr/>
            </a:pPr>
            <a:r>
              <a:rPr lang="en-US" dirty="0" smtClean="0"/>
              <a:t>Official start date July 2017.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r>
              <a:rPr lang="en-US" dirty="0" smtClean="0"/>
              <a:t>Overnight position remains open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24069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altLang="en-US" dirty="0" smtClean="0"/>
              <a:t>Case Study Continued 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Sept. 2017; Overnight position continues to struggle</a:t>
            </a:r>
          </a:p>
          <a:p>
            <a:pPr lvl="1" eaLnBrk="1" hangingPunct="1"/>
            <a:r>
              <a:rPr lang="en-US" altLang="en-US" dirty="0" smtClean="0"/>
              <a:t>Decided to go back to the team and “Uberize” our offering one last time. Transitioned our night shift to 4/10’s. </a:t>
            </a:r>
          </a:p>
          <a:p>
            <a:pPr lvl="1" eaLnBrk="1" hangingPunct="1"/>
            <a:r>
              <a:rPr lang="en-US" altLang="en-US" dirty="0" smtClean="0"/>
              <a:t>Immediately upon updating the posting, 4 qualified, experienced candidates appeared. </a:t>
            </a:r>
          </a:p>
          <a:p>
            <a:pPr lvl="1" eaLnBrk="1" hangingPunct="1"/>
            <a:r>
              <a:rPr lang="en-US" altLang="en-US" dirty="0" smtClean="0"/>
              <a:t>As of today; our open night position is still open; 8 months later.</a:t>
            </a:r>
          </a:p>
        </p:txBody>
      </p:sp>
    </p:spTree>
    <p:extLst>
      <p:ext uri="{BB962C8B-B14F-4D97-AF65-F5344CB8AC3E}">
        <p14:creationId xmlns:p14="http://schemas.microsoft.com/office/powerpoint/2010/main" val="3450610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altLang="en-US" dirty="0" smtClean="0"/>
              <a:t>Questions we asked?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What’s going on? Is everyone experiencing these shortages?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How many trained board eligible graduates are we gaining each year? How does this compare to 2, 3, 4, or 5 years ago?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Do we need to start our own training program?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Do we really need a trained HT? Can we settle for meeting our minimum education requirements and OJT?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Are we being too picky?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How long will this staffing shortage continue and is the only fix “robbing Peter to pay Paul”?</a:t>
            </a:r>
          </a:p>
        </p:txBody>
      </p:sp>
    </p:spTree>
    <p:extLst>
      <p:ext uri="{BB962C8B-B14F-4D97-AF65-F5344CB8AC3E}">
        <p14:creationId xmlns:p14="http://schemas.microsoft.com/office/powerpoint/2010/main" val="3803823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altLang="en-US" dirty="0" smtClean="0"/>
              <a:t>What we learned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7500" lnSpcReduction="2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Nobody likes working nights.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Having a market competitive hourly wage and good benefit package wasn’t enough.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Others already had additional compensation stipends in place, we were behind our market.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Candidates wanted more, including flexible hours.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We need a plan to internally train our own future team.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Need to strongly consider an educational partnership so the risk and talent to train future staff is shared.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Play to our strengths; networking, using current employees as recruitment arms, and leveraging our community as a desired place to live. 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3867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en-US" altLang="en-US" dirty="0" smtClean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The Histology workforce locally, and regionally is scarce, and growth in trained professionals looks bleak.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Trends of continued changes in reimbursement, cost pressures and system integration will play on our ability to remain agile and support training and education.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Human capital needs are changing.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We still require people, not machines in Histology. </a:t>
            </a:r>
          </a:p>
          <a:p>
            <a:pPr lvl="1" eaLnBrk="1" fontAlgn="auto" hangingPunct="1">
              <a:spcAft>
                <a:spcPts val="0"/>
              </a:spcAft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4630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PLogo_PPT_Template_PURPLE">
  <a:themeElements>
    <a:clrScheme name="HealthPartners">
      <a:dk1>
        <a:sysClr val="windowText" lastClr="000000"/>
      </a:dk1>
      <a:lt1>
        <a:sysClr val="window" lastClr="FFFFFF"/>
      </a:lt1>
      <a:dk2>
        <a:srgbClr val="11034C"/>
      </a:dk2>
      <a:lt2>
        <a:srgbClr val="EEECE1"/>
      </a:lt2>
      <a:accent1>
        <a:srgbClr val="009B48"/>
      </a:accent1>
      <a:accent2>
        <a:srgbClr val="522398"/>
      </a:accent2>
      <a:accent3>
        <a:srgbClr val="3D7EDB"/>
      </a:accent3>
      <a:accent4>
        <a:srgbClr val="C6CD23"/>
      </a:accent4>
      <a:accent5>
        <a:srgbClr val="FDB733"/>
      </a:accent5>
      <a:accent6>
        <a:srgbClr val="58C5C7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Case Study Histology Shortage.potx" id="{52C3F38B-92EE-4EE1-BF0F-31937EB7EB7E}" vid="{FA98DA5E-2EF6-43D2-A6FA-33914DA9DB0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Case Study Histology Shortage</Template>
  <TotalTime>325</TotalTime>
  <Words>605</Words>
  <Application>Microsoft Office PowerPoint</Application>
  <PresentationFormat>On-screen Show (4:3)</PresentationFormat>
  <Paragraphs>64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MS PGothic</vt:lpstr>
      <vt:lpstr>MS PGothic</vt:lpstr>
      <vt:lpstr>Arial</vt:lpstr>
      <vt:lpstr>Calibri</vt:lpstr>
      <vt:lpstr>Tahoma</vt:lpstr>
      <vt:lpstr>HPLogo_PPT_Template_PURPLE</vt:lpstr>
      <vt:lpstr>Case Study: Histology Personnel Shortage</vt:lpstr>
      <vt:lpstr>A 2017 Case Study</vt:lpstr>
      <vt:lpstr>Case Study Continued</vt:lpstr>
      <vt:lpstr>Case Study Continued </vt:lpstr>
      <vt:lpstr>Questions we asked?</vt:lpstr>
      <vt:lpstr>What we learned</vt:lpstr>
      <vt:lpstr>Summary</vt:lpstr>
    </vt:vector>
  </TitlesOfParts>
  <Company>Winona State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Study: Histology Personnel Shortage</dc:title>
  <dc:creator>DeFor, Valerie H</dc:creator>
  <cp:lastModifiedBy>DeFor, Valerie H</cp:lastModifiedBy>
  <cp:revision>1</cp:revision>
  <cp:lastPrinted>2017-10-12T21:39:55Z</cp:lastPrinted>
  <dcterms:created xsi:type="dcterms:W3CDTF">2017-10-13T12:29:05Z</dcterms:created>
  <dcterms:modified xsi:type="dcterms:W3CDTF">2017-10-13T17:54:25Z</dcterms:modified>
</cp:coreProperties>
</file>