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
      <p:font typeface="Playfair Display"/>
      <p:regular r:id="rId39"/>
      <p:bold r:id="rId40"/>
      <p:italic r:id="rId41"/>
      <p:boldItalic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Start thinking of objectives you would want to meet.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Start thinking of objectives you would want to meet.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chemeClr val="dk1"/>
              </a:buClr>
              <a:buSzPct val="100000"/>
              <a:buFont typeface="Lato"/>
            </a:pPr>
            <a:r>
              <a:rPr lang="en" sz="1800">
                <a:solidFill>
                  <a:schemeClr val="dk1"/>
                </a:solidFill>
                <a:latin typeface="Lato"/>
                <a:ea typeface="Lato"/>
                <a:cs typeface="Lato"/>
                <a:sym typeface="Lato"/>
              </a:rPr>
              <a:t>Simulated clinical immersion, computer-based, virtual reality, procedural/skill based, or hybrid</a:t>
            </a:r>
          </a:p>
          <a:p>
            <a:pPr marL="457200" lvl="0" indent="-342900" rtl="0">
              <a:lnSpc>
                <a:spcPct val="115000"/>
              </a:lnSpc>
              <a:spcBef>
                <a:spcPts val="0"/>
              </a:spcBef>
              <a:spcAft>
                <a:spcPts val="1600"/>
              </a:spcAft>
              <a:buClr>
                <a:schemeClr val="dk1"/>
              </a:buClr>
              <a:buSzPct val="100000"/>
              <a:buFont typeface="Lato"/>
            </a:pPr>
            <a:r>
              <a:rPr lang="en" sz="1800">
                <a:solidFill>
                  <a:schemeClr val="dk1"/>
                </a:solidFill>
                <a:latin typeface="Lato"/>
                <a:ea typeface="Lato"/>
                <a:cs typeface="Lato"/>
                <a:sym typeface="Lato"/>
              </a:rPr>
              <a:t>Using standardized patient, manikin, haptic device, avatar, partial task trainer, or combination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Gather notes from participants and place themes on tables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Two foci: 1) Using already developed cases as is. What content/concept areas could you meet with the information within this description?</a:t>
            </a:r>
          </a:p>
          <a:p>
            <a:pPr lvl="0">
              <a:spcBef>
                <a:spcPts val="0"/>
              </a:spcBef>
              <a:buNone/>
            </a:pPr>
            <a:r>
              <a:rPr lang="en"/>
              <a:t>2) What concept/content areas do you have that haven’t been addressed? How could we address this case to meet those needs?</a:t>
            </a:r>
          </a:p>
          <a:p>
            <a:pPr lvl="0">
              <a:spcBef>
                <a:spcPts val="0"/>
              </a:spcBef>
              <a:buNone/>
            </a:pPr>
            <a:r>
              <a:rPr lang="en"/>
              <a:t>30 minutes. Within your groups are there ways to tweak this case to meet their objectives.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Anyone see anything else?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At your tables, what would you change to meet your specific objectives?</a:t>
            </a:r>
          </a:p>
          <a:p>
            <a:pPr lvl="0">
              <a:spcBef>
                <a:spcPts val="0"/>
              </a:spcBef>
              <a:buNone/>
            </a:pPr>
            <a:r>
              <a:rPr lang="en"/>
              <a:t>If time allows, begin to outline the progression.</a:t>
            </a:r>
          </a:p>
          <a:p>
            <a:pPr lvl="0">
              <a:spcBef>
                <a:spcPts val="0"/>
              </a:spcBef>
              <a:buNone/>
            </a:pPr>
            <a:r>
              <a:rPr lang="en"/>
              <a:t>Shoot for finishing at 2:00.</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1"/>
                </a:solidFill>
                <a:latin typeface="Lato"/>
                <a:ea typeface="Lato"/>
                <a:cs typeface="Lato"/>
                <a:sym typeface="Lato"/>
              </a:rPr>
              <a:t>Underlying causes of a concern (root cause or gap analysis)</a:t>
            </a:r>
          </a:p>
          <a:p>
            <a:pPr lvl="0" rtl="0">
              <a:lnSpc>
                <a:spcPct val="115000"/>
              </a:lnSpc>
              <a:spcBef>
                <a:spcPts val="0"/>
              </a:spcBef>
              <a:spcAft>
                <a:spcPts val="1600"/>
              </a:spcAft>
              <a:buNone/>
            </a:pPr>
            <a:r>
              <a:rPr lang="en" sz="1800">
                <a:solidFill>
                  <a:schemeClr val="dk1"/>
                </a:solidFill>
                <a:latin typeface="Lato"/>
                <a:ea typeface="Lato"/>
                <a:cs typeface="Lato"/>
                <a:sym typeface="Lato"/>
              </a:rPr>
              <a:t>Organizational analysis (SWOT)</a:t>
            </a:r>
          </a:p>
          <a:p>
            <a:pPr lvl="0" rtl="0">
              <a:lnSpc>
                <a:spcPct val="115000"/>
              </a:lnSpc>
              <a:spcBef>
                <a:spcPts val="0"/>
              </a:spcBef>
              <a:spcAft>
                <a:spcPts val="1600"/>
              </a:spcAft>
              <a:buNone/>
            </a:pPr>
            <a:r>
              <a:rPr lang="en" sz="1800">
                <a:solidFill>
                  <a:schemeClr val="dk1"/>
                </a:solidFill>
                <a:latin typeface="Lato"/>
                <a:ea typeface="Lato"/>
                <a:cs typeface="Lato"/>
                <a:sym typeface="Lato"/>
              </a:rPr>
              <a:t>Survey stakeholders, participants, educators</a:t>
            </a:r>
          </a:p>
          <a:p>
            <a:pPr lvl="0" rtl="0">
              <a:lnSpc>
                <a:spcPct val="115000"/>
              </a:lnSpc>
              <a:spcBef>
                <a:spcPts val="0"/>
              </a:spcBef>
              <a:spcAft>
                <a:spcPts val="1600"/>
              </a:spcAft>
              <a:buNone/>
            </a:pPr>
            <a:r>
              <a:rPr lang="en" sz="1800">
                <a:solidFill>
                  <a:schemeClr val="dk1"/>
                </a:solidFill>
                <a:latin typeface="Lato"/>
                <a:ea typeface="Lato"/>
                <a:cs typeface="Lato"/>
                <a:sym typeface="Lato"/>
              </a:rPr>
              <a:t>Outcome dataSelf assessment based on </a:t>
            </a:r>
          </a:p>
          <a:p>
            <a:pPr marL="457200" lvl="0" indent="-342900" rtl="0">
              <a:lnSpc>
                <a:spcPct val="115000"/>
              </a:lnSpc>
              <a:spcBef>
                <a:spcPts val="0"/>
              </a:spcBef>
              <a:spcAft>
                <a:spcPts val="1600"/>
              </a:spcAft>
              <a:buClr>
                <a:schemeClr val="dk1"/>
              </a:buClr>
              <a:buSzPct val="100000"/>
              <a:buFont typeface="Lato"/>
            </a:pPr>
            <a:r>
              <a:rPr lang="en" sz="1800">
                <a:solidFill>
                  <a:schemeClr val="dk1"/>
                </a:solidFill>
                <a:latin typeface="Lato"/>
                <a:ea typeface="Lato"/>
                <a:cs typeface="Lato"/>
                <a:sym typeface="Lato"/>
              </a:rPr>
              <a:t>Peer review</a:t>
            </a:r>
          </a:p>
          <a:p>
            <a:pPr marL="457200" lvl="0" indent="-342900" rtl="0">
              <a:lnSpc>
                <a:spcPct val="115000"/>
              </a:lnSpc>
              <a:spcBef>
                <a:spcPts val="0"/>
              </a:spcBef>
              <a:spcAft>
                <a:spcPts val="1600"/>
              </a:spcAft>
              <a:buClr>
                <a:schemeClr val="dk1"/>
              </a:buClr>
              <a:buSzPct val="100000"/>
              <a:buFont typeface="Lato"/>
            </a:pPr>
            <a:r>
              <a:rPr lang="en" sz="1800">
                <a:solidFill>
                  <a:schemeClr val="dk1"/>
                </a:solidFill>
                <a:latin typeface="Lato"/>
                <a:ea typeface="Lato"/>
                <a:cs typeface="Lato"/>
                <a:sym typeface="Lato"/>
              </a:rPr>
              <a:t>Observation</a:t>
            </a:r>
          </a:p>
          <a:p>
            <a:pPr marL="457200" lvl="0" indent="-342900" rtl="0">
              <a:lnSpc>
                <a:spcPct val="115000"/>
              </a:lnSpc>
              <a:spcBef>
                <a:spcPts val="0"/>
              </a:spcBef>
              <a:spcAft>
                <a:spcPts val="1600"/>
              </a:spcAft>
              <a:buClr>
                <a:schemeClr val="dk1"/>
              </a:buClr>
              <a:buSzPct val="100000"/>
              <a:buFont typeface="Lato"/>
            </a:pPr>
            <a:r>
              <a:rPr lang="en" sz="1800">
                <a:solidFill>
                  <a:schemeClr val="dk1"/>
                </a:solidFill>
                <a:latin typeface="Lato"/>
                <a:ea typeface="Lato"/>
                <a:cs typeface="Lato"/>
                <a:sym typeface="Lato"/>
              </a:rPr>
              <a:t>Significant event</a:t>
            </a:r>
          </a:p>
          <a:p>
            <a:pPr lvl="0" rtl="0">
              <a:lnSpc>
                <a:spcPct val="115000"/>
              </a:lnSpc>
              <a:spcBef>
                <a:spcPts val="0"/>
              </a:spcBef>
              <a:spcAft>
                <a:spcPts val="1600"/>
              </a:spcAft>
              <a:buNone/>
            </a:pPr>
            <a:r>
              <a:rPr lang="en" sz="1800">
                <a:solidFill>
                  <a:schemeClr val="dk1"/>
                </a:solidFill>
                <a:latin typeface="Lato"/>
                <a:ea typeface="Lato"/>
                <a:cs typeface="Lato"/>
                <a:sym typeface="Lato"/>
              </a:rPr>
              <a:t>Identify learning needs</a:t>
            </a:r>
          </a:p>
          <a:p>
            <a:pPr lvl="0" rtl="0">
              <a:lnSpc>
                <a:spcPct val="115000"/>
              </a:lnSpc>
              <a:spcBef>
                <a:spcPts val="0"/>
              </a:spcBef>
              <a:spcAft>
                <a:spcPts val="1600"/>
              </a:spcAft>
              <a:buNone/>
            </a:pPr>
            <a:r>
              <a:rPr lang="en" sz="1800">
                <a:solidFill>
                  <a:schemeClr val="dk1"/>
                </a:solidFill>
                <a:latin typeface="Lato"/>
                <a:ea typeface="Lato"/>
                <a:cs typeface="Lato"/>
                <a:sym typeface="Lato"/>
              </a:rPr>
              <a:t>Results in improved patient care</a:t>
            </a:r>
          </a:p>
          <a:p>
            <a:pPr lvl="0" rtl="0">
              <a:lnSpc>
                <a:spcPct val="115000"/>
              </a:lnSpc>
              <a:spcBef>
                <a:spcPts val="0"/>
              </a:spcBef>
              <a:spcAft>
                <a:spcPts val="1600"/>
              </a:spcAft>
              <a:buNone/>
            </a:pPr>
            <a:r>
              <a:rPr lang="en" sz="1800">
                <a:solidFill>
                  <a:schemeClr val="dk1"/>
                </a:solidFill>
                <a:latin typeface="Lato"/>
                <a:ea typeface="Lato"/>
                <a:cs typeface="Lato"/>
                <a:sym typeface="Lato"/>
              </a:rPr>
              <a:t>Informs practices, content, methodology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t>Clinical opportunities lacking </a:t>
            </a:r>
          </a:p>
          <a:p>
            <a:pPr lvl="0" rtl="0">
              <a:lnSpc>
                <a:spcPct val="100000"/>
              </a:lnSpc>
              <a:spcBef>
                <a:spcPts val="0"/>
              </a:spcBef>
              <a:spcAft>
                <a:spcPts val="0"/>
              </a:spcAft>
              <a:buNone/>
            </a:pPr>
            <a:r>
              <a:rPr lang="en"/>
              <a:t>Areas on ATI, HESI, etc..  where students score low.</a:t>
            </a:r>
          </a:p>
          <a:p>
            <a:pPr lvl="0" rtl="0">
              <a:lnSpc>
                <a:spcPct val="100000"/>
              </a:lnSpc>
              <a:spcBef>
                <a:spcPts val="0"/>
              </a:spcBef>
              <a:spcAft>
                <a:spcPts val="0"/>
              </a:spcAft>
              <a:buNone/>
            </a:pPr>
            <a:r>
              <a:rPr lang="en"/>
              <a:t>Can be part of theory. Can take place in the classroom.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cxnSp>
        <p:nvCxnSpPr>
          <p:cNvPr id="12" name="Shape 12"/>
          <p:cNvCxnSpPr/>
          <p:nvPr/>
        </p:nvCxnSpPr>
        <p:spPr>
          <a:xfrm>
            <a:off x="733218" y="2235350"/>
            <a:ext cx="385200" cy="0"/>
          </a:xfrm>
          <a:prstGeom prst="straightConnector1">
            <a:avLst/>
          </a:prstGeom>
          <a:noFill/>
          <a:ln w="28575" cap="flat" cmpd="sng">
            <a:solidFill>
              <a:schemeClr val="dk1"/>
            </a:solidFill>
            <a:prstDash val="solid"/>
            <a:round/>
            <a:headEnd type="none" w="med" len="med"/>
            <a:tailEnd type="none" w="med" len="med"/>
          </a:ln>
        </p:spPr>
      </p:cxnSp>
      <p:sp>
        <p:nvSpPr>
          <p:cNvPr id="13" name="Shape 13"/>
          <p:cNvSpPr txBox="1">
            <a:spLocks noGrp="1"/>
          </p:cNvSpPr>
          <p:nvPr>
            <p:ph type="ctrTitle"/>
          </p:nvPr>
        </p:nvSpPr>
        <p:spPr>
          <a:xfrm>
            <a:off x="630600" y="136800"/>
            <a:ext cx="7893000" cy="1853700"/>
          </a:xfrm>
          <a:prstGeom prst="rect">
            <a:avLst/>
          </a:prstGeom>
        </p:spPr>
        <p:txBody>
          <a:bodyPr lIns="91425" tIns="91425" rIns="91425" bIns="91425" anchor="b" anchorCtr="0"/>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a:endParaRPr/>
          </a:p>
        </p:txBody>
      </p:sp>
      <p:sp>
        <p:nvSpPr>
          <p:cNvPr id="14" name="Shape 14"/>
          <p:cNvSpPr txBox="1">
            <a:spLocks noGrp="1"/>
          </p:cNvSpPr>
          <p:nvPr>
            <p:ph type="subTitle" idx="1"/>
          </p:nvPr>
        </p:nvSpPr>
        <p:spPr>
          <a:xfrm>
            <a:off x="630600" y="3228375"/>
            <a:ext cx="7893000" cy="1274100"/>
          </a:xfrm>
          <a:prstGeom prst="rect">
            <a:avLst/>
          </a:prstGeom>
        </p:spPr>
        <p:txBody>
          <a:bodyPr lIns="91425" tIns="91425" rIns="91425" bIns="91425" anchor="b" anchorCtr="0"/>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586725" y="1353787"/>
            <a:ext cx="7970700" cy="1538400"/>
          </a:xfrm>
          <a:prstGeom prst="rect">
            <a:avLst/>
          </a:prstGeom>
        </p:spPr>
        <p:txBody>
          <a:bodyPr lIns="91425" tIns="91425" rIns="91425" bIns="91425" anchor="ctr" anchorCtr="0"/>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a:endParaRPr/>
          </a:p>
        </p:txBody>
      </p:sp>
      <p:sp>
        <p:nvSpPr>
          <p:cNvPr id="60" name="Shape 60"/>
          <p:cNvSpPr txBox="1">
            <a:spLocks noGrp="1"/>
          </p:cNvSpPr>
          <p:nvPr>
            <p:ph type="body" idx="1"/>
          </p:nvPr>
        </p:nvSpPr>
        <p:spPr>
          <a:xfrm>
            <a:off x="586725" y="2968387"/>
            <a:ext cx="79707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title"/>
          </p:nvPr>
        </p:nvSpPr>
        <p:spPr>
          <a:xfrm>
            <a:off x="509550" y="1921350"/>
            <a:ext cx="8124900" cy="130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cxnSp>
        <p:nvCxnSpPr>
          <p:cNvPr id="23" name="Shape 23"/>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4" name="Shape 2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600" cy="3150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w="28575" cap="flat" cmpd="sng">
            <a:solidFill>
              <a:schemeClr val="dk1"/>
            </a:solidFill>
            <a:prstDash val="solid"/>
            <a:round/>
            <a:headEnd type="none" w="med" len="med"/>
            <a:tailEnd type="none" w="med" len="med"/>
          </a:ln>
        </p:spPr>
      </p:cxnSp>
      <p:sp>
        <p:nvSpPr>
          <p:cNvPr id="29" name="Shape 29"/>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900" cy="3150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600" cy="645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w="28575" cap="flat" cmpd="sng">
            <a:solidFill>
              <a:schemeClr val="dk1"/>
            </a:solidFill>
            <a:prstDash val="solid"/>
            <a:round/>
            <a:headEnd type="none" w="med" len="med"/>
            <a:tailEnd type="none" w="med" len="med"/>
          </a:ln>
        </p:spPr>
      </p:cxnSp>
      <p:sp>
        <p:nvSpPr>
          <p:cNvPr id="38" name="Shape 38"/>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9" name="Shape 39"/>
          <p:cNvSpPr txBox="1">
            <a:spLocks noGrp="1"/>
          </p:cNvSpPr>
          <p:nvPr>
            <p:ph type="body" idx="1"/>
          </p:nvPr>
        </p:nvSpPr>
        <p:spPr>
          <a:xfrm>
            <a:off x="311700" y="1640350"/>
            <a:ext cx="2808000" cy="2928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86720" y="5076900"/>
            <a:ext cx="7970700" cy="66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8" name="Shape 4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9" name="Shape 49"/>
          <p:cNvSpPr txBox="1">
            <a:spLocks noGrp="1"/>
          </p:cNvSpPr>
          <p:nvPr>
            <p:ph type="title"/>
          </p:nvPr>
        </p:nvSpPr>
        <p:spPr>
          <a:xfrm>
            <a:off x="265500" y="1084625"/>
            <a:ext cx="4045200" cy="17070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200" cy="1421700"/>
          </a:xfrm>
          <a:prstGeom prst="rect">
            <a:avLst/>
          </a:prstGeom>
        </p:spPr>
        <p:txBody>
          <a:bodyPr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725"/>
            <a:ext cx="8520600" cy="6450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417800"/>
            <a:ext cx="8520600" cy="3150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endParaRPr lang="en" sz="1000">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arol.reid@metrostate.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rose.raleigh@century.edu" TargetMode="External"/><Relationship Id="rId4" Type="http://schemas.openxmlformats.org/officeDocument/2006/relationships/hyperlink" Target="mailto:mkellgren@nln.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nursingsimulation.org/article/S1876-1399(16)30126-8/full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30600" y="136800"/>
            <a:ext cx="7893000" cy="1853700"/>
          </a:xfrm>
          <a:prstGeom prst="rect">
            <a:avLst/>
          </a:prstGeom>
        </p:spPr>
        <p:txBody>
          <a:bodyPr lIns="91425" tIns="91425" rIns="91425" bIns="91425" anchor="b" anchorCtr="0">
            <a:noAutofit/>
          </a:bodyPr>
          <a:lstStyle/>
          <a:p>
            <a:pPr lvl="0" rtl="0">
              <a:spcBef>
                <a:spcPts val="500"/>
              </a:spcBef>
              <a:spcAft>
                <a:spcPts val="1400"/>
              </a:spcAft>
              <a:buNone/>
            </a:pPr>
            <a:endParaRPr sz="1100" u="sng">
              <a:solidFill>
                <a:srgbClr val="000000"/>
              </a:solidFill>
              <a:latin typeface="Calibri"/>
              <a:ea typeface="Calibri"/>
              <a:cs typeface="Calibri"/>
              <a:sym typeface="Calibri"/>
            </a:endParaRPr>
          </a:p>
          <a:p>
            <a:pPr lvl="0">
              <a:spcBef>
                <a:spcPts val="0"/>
              </a:spcBef>
              <a:buNone/>
            </a:pPr>
            <a:r>
              <a:rPr lang="en"/>
              <a:t>Designing  Simulation</a:t>
            </a:r>
          </a:p>
        </p:txBody>
      </p:sp>
      <p:sp>
        <p:nvSpPr>
          <p:cNvPr id="69" name="Shape 69"/>
          <p:cNvSpPr txBox="1">
            <a:spLocks noGrp="1"/>
          </p:cNvSpPr>
          <p:nvPr>
            <p:ph type="subTitle" idx="1"/>
          </p:nvPr>
        </p:nvSpPr>
        <p:spPr>
          <a:xfrm>
            <a:off x="630600" y="3044100"/>
            <a:ext cx="7893000" cy="1458300"/>
          </a:xfrm>
          <a:prstGeom prst="rect">
            <a:avLst/>
          </a:prstGeom>
        </p:spPr>
        <p:txBody>
          <a:bodyPr lIns="91425" tIns="91425" rIns="91425" bIns="91425" anchor="b" anchorCtr="0">
            <a:noAutofit/>
          </a:bodyPr>
          <a:lstStyle/>
          <a:p>
            <a:pPr lvl="0">
              <a:spcBef>
                <a:spcPts val="0"/>
              </a:spcBef>
              <a:buNone/>
            </a:pPr>
            <a:r>
              <a:rPr lang="en" dirty="0"/>
              <a:t>Molly Kellgren, MSN, RN, CNE, CHSE  National League for Nursing</a:t>
            </a:r>
          </a:p>
          <a:p>
            <a:pPr lvl="0">
              <a:spcBef>
                <a:spcPts val="0"/>
              </a:spcBef>
              <a:buNone/>
            </a:pPr>
            <a:r>
              <a:rPr lang="en" dirty="0"/>
              <a:t>Rose Raleigh, MS, RN  Century College</a:t>
            </a:r>
          </a:p>
          <a:p>
            <a:pPr lvl="0">
              <a:spcBef>
                <a:spcPts val="0"/>
              </a:spcBef>
              <a:buNone/>
            </a:pPr>
            <a:r>
              <a:rPr lang="en" dirty="0"/>
              <a:t>Carol Reid, PhD, RN, CNE  Metropolitan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9200" y="385825"/>
            <a:ext cx="8520600" cy="645000"/>
          </a:xfrm>
          <a:prstGeom prst="rect">
            <a:avLst/>
          </a:prstGeom>
        </p:spPr>
        <p:txBody>
          <a:bodyPr lIns="91425" tIns="91425" rIns="91425" bIns="91425" anchor="t" anchorCtr="0">
            <a:noAutofit/>
          </a:bodyPr>
          <a:lstStyle/>
          <a:p>
            <a:pPr lvl="0" rtl="0">
              <a:spcBef>
                <a:spcPts val="0"/>
              </a:spcBef>
              <a:buNone/>
            </a:pPr>
            <a:r>
              <a:rPr lang="en"/>
              <a:t>Objectives</a:t>
            </a:r>
          </a:p>
        </p:txBody>
      </p:sp>
      <p:sp>
        <p:nvSpPr>
          <p:cNvPr id="127" name="Shape 12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Broad (organizational goals) and specific (participant performance measures) objectives.</a:t>
            </a:r>
          </a:p>
          <a:p>
            <a:pPr lvl="0">
              <a:spcBef>
                <a:spcPts val="0"/>
              </a:spcBef>
              <a:buNone/>
            </a:pPr>
            <a:r>
              <a:rPr lang="en" sz="2400"/>
              <a:t>Objectives provide the blueprint for the simulation.</a:t>
            </a:r>
          </a:p>
          <a:p>
            <a:pPr lvl="0">
              <a:spcBef>
                <a:spcPts val="0"/>
              </a:spcBef>
              <a:buNone/>
            </a:pPr>
            <a:r>
              <a:rPr lang="en" sz="2400"/>
              <a:t>Determine which objectives will and or will not be available. </a:t>
            </a:r>
          </a:p>
          <a:p>
            <a:pPr lvl="0">
              <a:spcBef>
                <a:spcPts val="0"/>
              </a:spcBef>
              <a:buNone/>
            </a:pPr>
            <a:r>
              <a:rPr lang="en" sz="2400"/>
              <a:t>Drive the design, development and approach.</a:t>
            </a:r>
          </a:p>
          <a:p>
            <a:pPr lvl="0">
              <a:spcBef>
                <a:spcPts val="0"/>
              </a:spcBef>
              <a:buNone/>
            </a:pPr>
            <a:r>
              <a:rPr lang="en" sz="2400"/>
              <a:t>Facilitator guides the achievement of objectives.</a:t>
            </a:r>
          </a:p>
          <a:p>
            <a:pPr lvl="0" rtl="0">
              <a:spcBef>
                <a:spcPts val="0"/>
              </a:spcBef>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S.M.A.R.T.  Objectives</a:t>
            </a:r>
          </a:p>
        </p:txBody>
      </p:sp>
      <p:sp>
        <p:nvSpPr>
          <p:cNvPr id="133" name="Shape 13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Specific</a:t>
            </a:r>
          </a:p>
          <a:p>
            <a:pPr lvl="0">
              <a:spcBef>
                <a:spcPts val="0"/>
              </a:spcBef>
              <a:buNone/>
            </a:pPr>
            <a:r>
              <a:rPr lang="en" sz="2400"/>
              <a:t>Measurable</a:t>
            </a:r>
          </a:p>
          <a:p>
            <a:pPr lvl="0">
              <a:spcBef>
                <a:spcPts val="0"/>
              </a:spcBef>
              <a:buNone/>
            </a:pPr>
            <a:r>
              <a:rPr lang="en" sz="2400"/>
              <a:t>Achievable</a:t>
            </a:r>
          </a:p>
          <a:p>
            <a:pPr lvl="0">
              <a:spcBef>
                <a:spcPts val="0"/>
              </a:spcBef>
              <a:buNone/>
            </a:pPr>
            <a:r>
              <a:rPr lang="en" sz="2400"/>
              <a:t>Realistic</a:t>
            </a:r>
          </a:p>
          <a:p>
            <a:pPr lvl="0" rtl="0">
              <a:spcBef>
                <a:spcPts val="0"/>
              </a:spcBef>
              <a:buNone/>
            </a:pPr>
            <a:r>
              <a:rPr lang="en" sz="2400"/>
              <a:t>Time phased</a:t>
            </a:r>
          </a:p>
        </p:txBody>
      </p:sp>
      <p:pic>
        <p:nvPicPr>
          <p:cNvPr id="134" name="Shape 134" descr="Smart Fortwo (W451) - Wikipedia"/>
          <p:cNvPicPr preferRelativeResize="0"/>
          <p:nvPr/>
        </p:nvPicPr>
        <p:blipFill>
          <a:blip r:embed="rId3">
            <a:alphaModFix/>
          </a:blip>
          <a:stretch>
            <a:fillRect/>
          </a:stretch>
        </p:blipFill>
        <p:spPr>
          <a:xfrm>
            <a:off x="4067399" y="1522075"/>
            <a:ext cx="3334877" cy="25192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S.M.A.R.T.  Objectives-practice </a:t>
            </a:r>
          </a:p>
        </p:txBody>
      </p:sp>
      <p:sp>
        <p:nvSpPr>
          <p:cNvPr id="140" name="Shape 140"/>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Specific, Measurable, Achievable, Realistic, Time phased</a:t>
            </a:r>
          </a:p>
          <a:p>
            <a:pPr lvl="0">
              <a:spcBef>
                <a:spcPts val="0"/>
              </a:spcBef>
              <a:buNone/>
            </a:pPr>
            <a:r>
              <a:rPr lang="en" sz="2400"/>
              <a:t>Scenario: Mock code</a:t>
            </a:r>
          </a:p>
          <a:p>
            <a:pPr lvl="0">
              <a:spcBef>
                <a:spcPts val="0"/>
              </a:spcBef>
              <a:buNone/>
            </a:pPr>
            <a:r>
              <a:rPr lang="en" sz="2400"/>
              <a:t>Objective: The participants will perform a mock code. </a:t>
            </a:r>
          </a:p>
          <a:p>
            <a:pPr lvl="0">
              <a:spcBef>
                <a:spcPts val="0"/>
              </a:spcBef>
              <a:buNone/>
            </a:pPr>
            <a:endParaRPr sz="2400"/>
          </a:p>
          <a:p>
            <a:pPr lvl="0" rtl="0">
              <a:spcBef>
                <a:spcPts val="0"/>
              </a:spcBef>
              <a:buNone/>
            </a:pPr>
            <a:r>
              <a:rPr lang="en" sz="2400"/>
              <a:t>Change the objective to meet the S.M.A.R.T. criteria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S.M.A.R.T.  Objectives-practice </a:t>
            </a:r>
          </a:p>
        </p:txBody>
      </p:sp>
      <p:sp>
        <p:nvSpPr>
          <p:cNvPr id="146" name="Shape 14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spcBef>
                <a:spcPts val="0"/>
              </a:spcBef>
              <a:buNone/>
            </a:pPr>
            <a:endParaRPr sz="2400"/>
          </a:p>
          <a:p>
            <a:pPr lvl="0">
              <a:spcBef>
                <a:spcPts val="0"/>
              </a:spcBef>
              <a:buNone/>
            </a:pPr>
            <a:r>
              <a:rPr lang="en" sz="2400"/>
              <a:t>Objective: The participants will perform a mock code. </a:t>
            </a:r>
          </a:p>
          <a:p>
            <a:pPr lvl="0" rtl="0">
              <a:spcBef>
                <a:spcPts val="0"/>
              </a:spcBef>
              <a:buNone/>
            </a:pPr>
            <a:r>
              <a:rPr lang="en" sz="2400"/>
              <a:t>Better objective: The participants will implement resuscitation measures within 2 minutes of noticing a fatal dysrhythmia. </a:t>
            </a:r>
          </a:p>
          <a:p>
            <a:pPr lvl="0" rtl="0">
              <a:spcBef>
                <a:spcPts val="0"/>
              </a:spcBef>
              <a:buNone/>
            </a:pPr>
            <a:endParaRPr sz="2400"/>
          </a:p>
        </p:txBody>
      </p:sp>
      <p:pic>
        <p:nvPicPr>
          <p:cNvPr id="147" name="Shape 147" descr="File:Truckee Meadows Community College (13252657184).jpg ..."/>
          <p:cNvPicPr preferRelativeResize="0"/>
          <p:nvPr/>
        </p:nvPicPr>
        <p:blipFill>
          <a:blip r:embed="rId3">
            <a:alphaModFix/>
          </a:blip>
          <a:stretch>
            <a:fillRect/>
          </a:stretch>
        </p:blipFill>
        <p:spPr>
          <a:xfrm>
            <a:off x="6600226" y="642925"/>
            <a:ext cx="1823580" cy="13024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S.M.A.R.T.  Objectives-practice </a:t>
            </a:r>
          </a:p>
        </p:txBody>
      </p:sp>
      <p:sp>
        <p:nvSpPr>
          <p:cNvPr id="153" name="Shape 15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rtl="0">
              <a:spcBef>
                <a:spcPts val="0"/>
              </a:spcBef>
              <a:buNone/>
            </a:pPr>
            <a:r>
              <a:rPr lang="en" sz="2400"/>
              <a:t>Specific, Measurable, Achievable, Realistic, Time phased</a:t>
            </a:r>
          </a:p>
          <a:p>
            <a:pPr lvl="0" rtl="0">
              <a:spcBef>
                <a:spcPts val="0"/>
              </a:spcBef>
              <a:buNone/>
            </a:pPr>
            <a:r>
              <a:rPr lang="en" sz="2400"/>
              <a:t>Scenario: Caring for a 12 year old with a brain tumor who tells the nurse they want to stop chemo. </a:t>
            </a:r>
          </a:p>
          <a:p>
            <a:pPr lvl="0" rtl="0">
              <a:spcBef>
                <a:spcPts val="0"/>
              </a:spcBef>
              <a:buNone/>
            </a:pPr>
            <a:r>
              <a:rPr lang="en" sz="2400"/>
              <a:t>Objective: The participant will communicate with the patient. </a:t>
            </a:r>
          </a:p>
          <a:p>
            <a:pPr lvl="0" rtl="0">
              <a:spcBef>
                <a:spcPts val="0"/>
              </a:spcBef>
              <a:buNone/>
            </a:pPr>
            <a:r>
              <a:rPr lang="en" sz="2400"/>
              <a:t>Change the objective to meet the S.M.A.R.T. criteria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S.M.A.R.T.  Objectives-practice </a:t>
            </a:r>
          </a:p>
        </p:txBody>
      </p:sp>
      <p:sp>
        <p:nvSpPr>
          <p:cNvPr id="159" name="Shape 15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Objective: The participant will communicate with the patient. </a:t>
            </a:r>
          </a:p>
          <a:p>
            <a:pPr lvl="0">
              <a:spcBef>
                <a:spcPts val="0"/>
              </a:spcBef>
              <a:buNone/>
            </a:pPr>
            <a:r>
              <a:rPr lang="en" sz="2400"/>
              <a:t>Better: The participant will effectively utilize at least 2 therapeutic communication techniques. </a:t>
            </a:r>
          </a:p>
          <a:p>
            <a:pPr lvl="0">
              <a:spcBef>
                <a:spcPts val="0"/>
              </a:spcBef>
              <a:buNone/>
            </a:pPr>
            <a:r>
              <a:rPr lang="en" sz="2400"/>
              <a:t>Simulation time: 10 minutes. </a:t>
            </a:r>
          </a:p>
          <a:p>
            <a:pPr lvl="0">
              <a:spcBef>
                <a:spcPts val="0"/>
              </a:spcBef>
              <a:buNone/>
            </a:pPr>
            <a:endParaRPr sz="2400"/>
          </a:p>
          <a:p>
            <a:pPr lvl="0" rtl="0">
              <a:spcBef>
                <a:spcPts val="0"/>
              </a:spcBef>
              <a:buNone/>
            </a:pPr>
            <a:endParaRPr sz="2400"/>
          </a:p>
          <a:p>
            <a:pPr lvl="0" rtl="0">
              <a:spcBef>
                <a:spcPts val="0"/>
              </a:spcBef>
              <a:buNone/>
            </a:pPr>
            <a:endParaRPr sz="2400"/>
          </a:p>
        </p:txBody>
      </p:sp>
      <p:pic>
        <p:nvPicPr>
          <p:cNvPr id="160" name="Shape 160" descr="Talk - Free images on Pixabay"/>
          <p:cNvPicPr preferRelativeResize="0"/>
          <p:nvPr/>
        </p:nvPicPr>
        <p:blipFill>
          <a:blip r:embed="rId3">
            <a:alphaModFix/>
          </a:blip>
          <a:stretch>
            <a:fillRect/>
          </a:stretch>
        </p:blipFill>
        <p:spPr>
          <a:xfrm>
            <a:off x="6088225" y="3218575"/>
            <a:ext cx="2403700" cy="1281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Format of the simulation</a:t>
            </a:r>
          </a:p>
        </p:txBody>
      </p:sp>
      <p:sp>
        <p:nvSpPr>
          <p:cNvPr id="166" name="Shape 166"/>
          <p:cNvSpPr txBox="1">
            <a:spLocks noGrp="1"/>
          </p:cNvSpPr>
          <p:nvPr>
            <p:ph type="body" idx="1"/>
          </p:nvPr>
        </p:nvSpPr>
        <p:spPr>
          <a:xfrm>
            <a:off x="311700" y="1446250"/>
            <a:ext cx="3525600" cy="3122400"/>
          </a:xfrm>
          <a:prstGeom prst="rect">
            <a:avLst/>
          </a:prstGeom>
        </p:spPr>
        <p:txBody>
          <a:bodyPr lIns="91425" tIns="91425" rIns="91425" bIns="91425" anchor="t" anchorCtr="0">
            <a:noAutofit/>
          </a:bodyPr>
          <a:lstStyle/>
          <a:p>
            <a:pPr lvl="0">
              <a:spcBef>
                <a:spcPts val="0"/>
              </a:spcBef>
              <a:buNone/>
            </a:pPr>
            <a:r>
              <a:rPr lang="en" sz="2400"/>
              <a:t>Based on</a:t>
            </a:r>
          </a:p>
          <a:p>
            <a:pPr marL="457200" lvl="0" indent="-381000" rtl="0">
              <a:spcBef>
                <a:spcPts val="0"/>
              </a:spcBef>
              <a:buSzPct val="100000"/>
            </a:pPr>
            <a:r>
              <a:rPr lang="en" sz="2400"/>
              <a:t>Needs Assessment</a:t>
            </a:r>
          </a:p>
          <a:p>
            <a:pPr marL="457200" lvl="0" indent="-381000" rtl="0">
              <a:spcBef>
                <a:spcPts val="0"/>
              </a:spcBef>
              <a:buSzPct val="100000"/>
            </a:pPr>
            <a:r>
              <a:rPr lang="en" sz="2400"/>
              <a:t>Resources</a:t>
            </a:r>
          </a:p>
          <a:p>
            <a:pPr marL="457200" lvl="0" indent="-381000" rtl="0">
              <a:spcBef>
                <a:spcPts val="0"/>
              </a:spcBef>
              <a:buSzPct val="100000"/>
            </a:pPr>
            <a:r>
              <a:rPr lang="en" sz="2400"/>
              <a:t>Objectives</a:t>
            </a:r>
          </a:p>
          <a:p>
            <a:pPr marL="457200" lvl="0" indent="-381000" rtl="0">
              <a:spcBef>
                <a:spcPts val="0"/>
              </a:spcBef>
              <a:buSzPct val="100000"/>
            </a:pPr>
            <a:r>
              <a:rPr lang="en" sz="2400"/>
              <a:t>Participants</a:t>
            </a:r>
          </a:p>
          <a:p>
            <a:pPr marL="457200" lvl="0" indent="-381000" rtl="0">
              <a:spcBef>
                <a:spcPts val="0"/>
              </a:spcBef>
              <a:buSzPct val="100000"/>
            </a:pPr>
            <a:r>
              <a:rPr lang="en" sz="2400"/>
              <a:t>Theory</a:t>
            </a:r>
          </a:p>
          <a:p>
            <a:pPr marL="457200" lvl="0" indent="-381000">
              <a:spcBef>
                <a:spcPts val="0"/>
              </a:spcBef>
              <a:buSzPct val="100000"/>
            </a:pPr>
            <a:r>
              <a:rPr lang="en" sz="2400"/>
              <a:t>Modality</a:t>
            </a:r>
          </a:p>
        </p:txBody>
      </p:sp>
      <p:sp>
        <p:nvSpPr>
          <p:cNvPr id="167" name="Shape 167"/>
          <p:cNvSpPr txBox="1">
            <a:spLocks noGrp="1"/>
          </p:cNvSpPr>
          <p:nvPr>
            <p:ph type="body" idx="1"/>
          </p:nvPr>
        </p:nvSpPr>
        <p:spPr>
          <a:xfrm>
            <a:off x="4114700" y="1493700"/>
            <a:ext cx="4295400" cy="3122400"/>
          </a:xfrm>
          <a:prstGeom prst="rect">
            <a:avLst/>
          </a:prstGeom>
        </p:spPr>
        <p:txBody>
          <a:bodyPr lIns="91425" tIns="91425" rIns="91425" bIns="91425" anchor="t" anchorCtr="0">
            <a:noAutofit/>
          </a:bodyPr>
          <a:lstStyle/>
          <a:p>
            <a:pPr lvl="0" rtl="0">
              <a:spcBef>
                <a:spcPts val="0"/>
              </a:spcBef>
              <a:buNone/>
            </a:pPr>
            <a:r>
              <a:rPr lang="en" sz="2400"/>
              <a:t>Provides</a:t>
            </a:r>
          </a:p>
          <a:p>
            <a:pPr marL="457200" lvl="0" indent="-381000" rtl="0">
              <a:spcBef>
                <a:spcPts val="0"/>
              </a:spcBef>
              <a:buSzPct val="100000"/>
            </a:pPr>
            <a:r>
              <a:rPr lang="en" sz="2400"/>
              <a:t>Structure</a:t>
            </a:r>
          </a:p>
          <a:p>
            <a:pPr marL="457200" lvl="0" indent="-381000" rtl="0">
              <a:spcBef>
                <a:spcPts val="0"/>
              </a:spcBef>
              <a:buSzPct val="100000"/>
            </a:pPr>
            <a:r>
              <a:rPr lang="en" sz="2400"/>
              <a:t>Process</a:t>
            </a:r>
          </a:p>
          <a:p>
            <a:pPr marL="457200" lvl="0" indent="-381000" rtl="0">
              <a:spcBef>
                <a:spcPts val="0"/>
              </a:spcBef>
              <a:buSzPct val="100000"/>
            </a:pPr>
            <a:r>
              <a:rPr lang="en" sz="2400"/>
              <a:t>Expected outcomes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Format of the simulation</a:t>
            </a:r>
          </a:p>
        </p:txBody>
      </p:sp>
      <p:sp>
        <p:nvSpPr>
          <p:cNvPr id="173" name="Shape 173"/>
          <p:cNvSpPr txBox="1">
            <a:spLocks noGrp="1"/>
          </p:cNvSpPr>
          <p:nvPr>
            <p:ph type="body" idx="1"/>
          </p:nvPr>
        </p:nvSpPr>
        <p:spPr>
          <a:xfrm>
            <a:off x="311700" y="1446250"/>
            <a:ext cx="8330700" cy="3122400"/>
          </a:xfrm>
          <a:prstGeom prst="rect">
            <a:avLst/>
          </a:prstGeom>
        </p:spPr>
        <p:txBody>
          <a:bodyPr lIns="91425" tIns="91425" rIns="91425" bIns="91425" anchor="t" anchorCtr="0">
            <a:noAutofit/>
          </a:bodyPr>
          <a:lstStyle/>
          <a:p>
            <a:pPr lvl="0" rtl="0">
              <a:spcBef>
                <a:spcPts val="0"/>
              </a:spcBef>
              <a:buNone/>
            </a:pPr>
            <a:r>
              <a:rPr lang="en" sz="2400"/>
              <a:t>Purpose - provide formative and/or summative encounter</a:t>
            </a:r>
          </a:p>
          <a:p>
            <a:pPr lvl="0" rtl="0">
              <a:spcBef>
                <a:spcPts val="0"/>
              </a:spcBef>
              <a:buNone/>
            </a:pPr>
            <a:r>
              <a:rPr lang="en" sz="2400"/>
              <a:t>Theoretical/Conceptual framework - based on identified purpose &amp; targeted participants</a:t>
            </a:r>
          </a:p>
          <a:p>
            <a:pPr lvl="0" rtl="0">
              <a:spcBef>
                <a:spcPts val="0"/>
              </a:spcBef>
              <a:buNone/>
            </a:pPr>
            <a:r>
              <a:rPr lang="en" sz="2400"/>
              <a:t>Modality - platform </a:t>
            </a:r>
          </a:p>
        </p:txBody>
      </p:sp>
      <p:pic>
        <p:nvPicPr>
          <p:cNvPr id="174" name="Shape 174" descr="File:Light-Bulb icon by Till Teenck.svg - Wikimedia Commons"/>
          <p:cNvPicPr preferRelativeResize="0"/>
          <p:nvPr/>
        </p:nvPicPr>
        <p:blipFill>
          <a:blip r:embed="rId3">
            <a:alphaModFix/>
          </a:blip>
          <a:stretch>
            <a:fillRect/>
          </a:stretch>
        </p:blipFill>
        <p:spPr>
          <a:xfrm>
            <a:off x="6653825" y="2735050"/>
            <a:ext cx="1988575" cy="1988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Structure of the simulation</a:t>
            </a:r>
          </a:p>
        </p:txBody>
      </p:sp>
      <p:sp>
        <p:nvSpPr>
          <p:cNvPr id="180" name="Shape 180"/>
          <p:cNvSpPr txBox="1">
            <a:spLocks noGrp="1"/>
          </p:cNvSpPr>
          <p:nvPr>
            <p:ph type="body" idx="1"/>
          </p:nvPr>
        </p:nvSpPr>
        <p:spPr>
          <a:xfrm>
            <a:off x="311700" y="1201325"/>
            <a:ext cx="8330700" cy="3697200"/>
          </a:xfrm>
          <a:prstGeom prst="rect">
            <a:avLst/>
          </a:prstGeom>
        </p:spPr>
        <p:txBody>
          <a:bodyPr lIns="91425" tIns="91425" rIns="91425" bIns="91425" anchor="t" anchorCtr="0">
            <a:noAutofit/>
          </a:bodyPr>
          <a:lstStyle/>
          <a:p>
            <a:pPr lvl="0">
              <a:spcBef>
                <a:spcPts val="0"/>
              </a:spcBef>
              <a:buNone/>
            </a:pPr>
            <a:r>
              <a:rPr lang="en" sz="2400"/>
              <a:t>Initial circumstances/patient situation</a:t>
            </a:r>
          </a:p>
          <a:p>
            <a:pPr marL="457200" lvl="0" indent="-381000">
              <a:spcBef>
                <a:spcPts val="0"/>
              </a:spcBef>
              <a:buSzPct val="100000"/>
            </a:pPr>
            <a:r>
              <a:rPr lang="en" sz="2400"/>
              <a:t>What is the story - why engage?</a:t>
            </a:r>
          </a:p>
          <a:p>
            <a:pPr lvl="0">
              <a:spcBef>
                <a:spcPts val="0"/>
              </a:spcBef>
              <a:buNone/>
            </a:pPr>
            <a:r>
              <a:rPr lang="en" sz="2400"/>
              <a:t>Structured participant activities that engages participants</a:t>
            </a:r>
          </a:p>
          <a:p>
            <a:pPr marL="457200" lvl="0" indent="-381000">
              <a:spcBef>
                <a:spcPts val="0"/>
              </a:spcBef>
              <a:buSzPct val="100000"/>
            </a:pPr>
            <a:r>
              <a:rPr lang="en" sz="2400"/>
              <a:t>What should they do? Actions, interventions, reactions</a:t>
            </a:r>
          </a:p>
          <a:p>
            <a:pPr lvl="0">
              <a:spcBef>
                <a:spcPts val="0"/>
              </a:spcBef>
              <a:buNone/>
            </a:pPr>
            <a:r>
              <a:rPr lang="en" sz="2400"/>
              <a:t>Expected outcomes are met</a:t>
            </a:r>
          </a:p>
          <a:p>
            <a:pPr marL="457200" lvl="0" indent="-381000" rtl="0">
              <a:spcBef>
                <a:spcPts val="0"/>
              </a:spcBef>
              <a:buSzPct val="100000"/>
            </a:pPr>
            <a:r>
              <a:rPr lang="en" sz="2400"/>
              <a:t>How do we know it’s done?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Lunch </a:t>
            </a:r>
          </a:p>
        </p:txBody>
      </p:sp>
      <p:sp>
        <p:nvSpPr>
          <p:cNvPr id="186" name="Shape 186"/>
          <p:cNvSpPr txBox="1">
            <a:spLocks noGrp="1"/>
          </p:cNvSpPr>
          <p:nvPr>
            <p:ph type="body" idx="1"/>
          </p:nvPr>
        </p:nvSpPr>
        <p:spPr>
          <a:xfrm>
            <a:off x="311700" y="1201325"/>
            <a:ext cx="8330700" cy="3697200"/>
          </a:xfrm>
          <a:prstGeom prst="rect">
            <a:avLst/>
          </a:prstGeom>
        </p:spPr>
        <p:txBody>
          <a:bodyPr lIns="91425" tIns="91425" rIns="91425" bIns="91425" anchor="t" anchorCtr="0">
            <a:noAutofit/>
          </a:bodyPr>
          <a:lstStyle/>
          <a:p>
            <a:pPr lvl="0" rtl="0">
              <a:spcBef>
                <a:spcPts val="0"/>
              </a:spcBef>
              <a:buNone/>
            </a:pPr>
            <a:endParaRPr sz="2400"/>
          </a:p>
        </p:txBody>
      </p:sp>
      <p:pic>
        <p:nvPicPr>
          <p:cNvPr id="187" name="Shape 187" descr="Free vector graphic: Sandwich, Food, Cheese, Triangle - Free Image ..."/>
          <p:cNvPicPr preferRelativeResize="0"/>
          <p:nvPr/>
        </p:nvPicPr>
        <p:blipFill>
          <a:blip r:embed="rId3">
            <a:alphaModFix/>
          </a:blip>
          <a:stretch>
            <a:fillRect/>
          </a:stretch>
        </p:blipFill>
        <p:spPr>
          <a:xfrm>
            <a:off x="2071047" y="372725"/>
            <a:ext cx="4010421" cy="369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Objectives</a:t>
            </a:r>
          </a:p>
        </p:txBody>
      </p:sp>
      <p:sp>
        <p:nvSpPr>
          <p:cNvPr id="75" name="Shape 75"/>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marL="457200" lvl="0" indent="-355600" rtl="0">
              <a:spcBef>
                <a:spcPts val="0"/>
              </a:spcBef>
              <a:buSzPct val="100000"/>
              <a:buAutoNum type="arabicPeriod"/>
            </a:pPr>
            <a:r>
              <a:rPr lang="en" sz="2000"/>
              <a:t>Using a needs assessment identify gaps in clinical learning opportunities within the curriculum.</a:t>
            </a:r>
          </a:p>
          <a:p>
            <a:pPr marL="457200" lvl="0" indent="-355600" rtl="0">
              <a:spcBef>
                <a:spcPts val="0"/>
              </a:spcBef>
              <a:buSzPct val="100000"/>
              <a:buAutoNum type="arabicPeriod"/>
            </a:pPr>
            <a:r>
              <a:rPr lang="en" sz="2000"/>
              <a:t>Create measurable objectives based on the needs assessment.</a:t>
            </a:r>
          </a:p>
          <a:p>
            <a:pPr marL="457200" lvl="0" indent="-355600" rtl="0">
              <a:spcBef>
                <a:spcPts val="0"/>
              </a:spcBef>
              <a:buSzPct val="100000"/>
              <a:buAutoNum type="arabicPeriod"/>
            </a:pPr>
            <a:r>
              <a:rPr lang="en" sz="2000"/>
              <a:t>Discuss methods for using simulation to meet learning objectives.</a:t>
            </a:r>
          </a:p>
          <a:p>
            <a:pPr lvl="0" rtl="0">
              <a:spcBef>
                <a:spcPts val="0"/>
              </a:spcBef>
              <a:buNone/>
            </a:pPr>
            <a:r>
              <a:rPr lang="en" sz="2000"/>
              <a:t>4.       Develop a simulation that facilitates achievement of the learning objectives</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Part 2</a:t>
            </a:r>
          </a:p>
        </p:txBody>
      </p:sp>
      <p:sp>
        <p:nvSpPr>
          <p:cNvPr id="193" name="Shape 19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Designing and Adapting a Scenario</a:t>
            </a:r>
          </a:p>
          <a:p>
            <a:pPr lvl="0">
              <a:spcBef>
                <a:spcPts val="0"/>
              </a:spcBef>
              <a:buNone/>
            </a:pPr>
            <a:r>
              <a:rPr lang="en" sz="2400"/>
              <a:t>Creating Fidelity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396350" y="385350"/>
            <a:ext cx="8520600" cy="645000"/>
          </a:xfrm>
          <a:prstGeom prst="rect">
            <a:avLst/>
          </a:prstGeom>
        </p:spPr>
        <p:txBody>
          <a:bodyPr lIns="91425" tIns="91425" rIns="91425" bIns="91425" anchor="t" anchorCtr="0">
            <a:noAutofit/>
          </a:bodyPr>
          <a:lstStyle/>
          <a:p>
            <a:pPr lvl="0" rtl="0">
              <a:spcBef>
                <a:spcPts val="500"/>
              </a:spcBef>
              <a:spcAft>
                <a:spcPts val="1400"/>
              </a:spcAft>
              <a:buNone/>
            </a:pPr>
            <a:r>
              <a:rPr lang="en"/>
              <a:t>Designing a Scenario</a:t>
            </a:r>
          </a:p>
        </p:txBody>
      </p:sp>
      <p:sp>
        <p:nvSpPr>
          <p:cNvPr id="199" name="Shape 199"/>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Don’t start from scratch!</a:t>
            </a:r>
          </a:p>
          <a:p>
            <a:pPr marL="457200" lvl="0" indent="-381000" rtl="0">
              <a:spcBef>
                <a:spcPts val="0"/>
              </a:spcBef>
              <a:buSzPct val="100000"/>
            </a:pPr>
            <a:r>
              <a:rPr lang="en" sz="2400"/>
              <a:t>National League for Nursing (ACE.S, ACE.V, ACE.Z) - VETTED!</a:t>
            </a:r>
          </a:p>
          <a:p>
            <a:pPr marL="457200" lvl="0" indent="-381000" rtl="0">
              <a:spcBef>
                <a:spcPts val="0"/>
              </a:spcBef>
              <a:buSzPct val="100000"/>
            </a:pPr>
            <a:r>
              <a:rPr lang="en" sz="2400"/>
              <a:t>MnSHEP</a:t>
            </a:r>
          </a:p>
          <a:p>
            <a:pPr marL="457200" lvl="0" indent="-381000" rtl="0">
              <a:spcBef>
                <a:spcPts val="0"/>
              </a:spcBef>
              <a:buSzPct val="100000"/>
            </a:pPr>
            <a:r>
              <a:rPr lang="en" sz="2400"/>
              <a:t>Montgomery College</a:t>
            </a:r>
          </a:p>
          <a:p>
            <a:pPr marL="457200" lvl="0" indent="-381000" rtl="0">
              <a:spcBef>
                <a:spcPts val="0"/>
              </a:spcBef>
              <a:buSzPct val="100000"/>
            </a:pPr>
            <a:r>
              <a:rPr lang="en" sz="2400"/>
              <a:t>University of South Dakota</a:t>
            </a:r>
          </a:p>
          <a:p>
            <a:pPr lvl="0">
              <a:spcBef>
                <a:spcPts val="0"/>
              </a:spcBef>
              <a:buNone/>
            </a:pPr>
            <a:endParaRPr/>
          </a:p>
        </p:txBody>
      </p:sp>
      <p:pic>
        <p:nvPicPr>
          <p:cNvPr id="200" name="Shape 200" descr="Image result for stressed nurse computer"/>
          <p:cNvPicPr preferRelativeResize="0"/>
          <p:nvPr/>
        </p:nvPicPr>
        <p:blipFill>
          <a:blip r:embed="rId3">
            <a:alphaModFix/>
          </a:blip>
          <a:stretch>
            <a:fillRect/>
          </a:stretch>
        </p:blipFill>
        <p:spPr>
          <a:xfrm>
            <a:off x="5076925" y="2658450"/>
            <a:ext cx="3458550" cy="2305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How to Adjust</a:t>
            </a:r>
          </a:p>
        </p:txBody>
      </p:sp>
      <p:sp>
        <p:nvSpPr>
          <p:cNvPr id="206" name="Shape 20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t>Let’s look at Julia and Lucy:</a:t>
            </a:r>
          </a:p>
          <a:p>
            <a:pPr lvl="0">
              <a:spcBef>
                <a:spcPts val="0"/>
              </a:spcBef>
              <a:buNone/>
            </a:pPr>
            <a:r>
              <a:rPr lang="en"/>
              <a:t>Julia Morales, age 65, and Lucy Grey, age 73, are partners who have been together for more than 25 years. They are retired and have spent the past several years traveling together. Julia has lung cancer, which has been treated with chemotherapy and radiation, and now she wishes to stop treatment. Lucy is supportive and feels she will be able to care for Julia in their home. Lucy's past medical history includes a knee replacement. Their support system includes Julia's son, Neil, and Lucy's niece, Nora.</a:t>
            </a:r>
          </a:p>
          <a:p>
            <a:pPr lvl="0">
              <a:spcBef>
                <a:spcPts val="0"/>
              </a:spcBef>
              <a:buNone/>
            </a:pPr>
            <a:endParaRPr/>
          </a:p>
        </p:txBody>
      </p:sp>
      <p:pic>
        <p:nvPicPr>
          <p:cNvPr id="207" name="Shape 207" descr="Image result for two senior women"/>
          <p:cNvPicPr preferRelativeResize="0"/>
          <p:nvPr/>
        </p:nvPicPr>
        <p:blipFill>
          <a:blip r:embed="rId3">
            <a:alphaModFix/>
          </a:blip>
          <a:stretch>
            <a:fillRect/>
          </a:stretch>
        </p:blipFill>
        <p:spPr>
          <a:xfrm>
            <a:off x="5037549" y="142775"/>
            <a:ext cx="3669800" cy="1783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Some Possibilities</a:t>
            </a:r>
          </a:p>
        </p:txBody>
      </p:sp>
      <p:sp>
        <p:nvSpPr>
          <p:cNvPr id="213" name="Shape 213"/>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a:t>Julia Morales, age 65, and Lucy Grey, age 73, are </a:t>
            </a:r>
            <a:r>
              <a:rPr lang="en">
                <a:solidFill>
                  <a:srgbClr val="FF0000"/>
                </a:solidFill>
              </a:rPr>
              <a:t>partners </a:t>
            </a:r>
            <a:r>
              <a:rPr lang="en"/>
              <a:t>who have been together for more than 25 years. They are </a:t>
            </a:r>
            <a:r>
              <a:rPr lang="en">
                <a:solidFill>
                  <a:srgbClr val="FF0000"/>
                </a:solidFill>
              </a:rPr>
              <a:t>retired </a:t>
            </a:r>
            <a:r>
              <a:rPr lang="en"/>
              <a:t>and have spent the past several years traveling together. Julia has </a:t>
            </a:r>
            <a:r>
              <a:rPr lang="en">
                <a:solidFill>
                  <a:srgbClr val="FF0000"/>
                </a:solidFill>
              </a:rPr>
              <a:t>lung cancer</a:t>
            </a:r>
            <a:r>
              <a:rPr lang="en"/>
              <a:t>, which has been treated with </a:t>
            </a:r>
            <a:r>
              <a:rPr lang="en">
                <a:solidFill>
                  <a:srgbClr val="FF0000"/>
                </a:solidFill>
              </a:rPr>
              <a:t>chemotherapy and radiation</a:t>
            </a:r>
            <a:r>
              <a:rPr lang="en"/>
              <a:t>, and now she wishes to </a:t>
            </a:r>
            <a:r>
              <a:rPr lang="en">
                <a:solidFill>
                  <a:srgbClr val="FF0000"/>
                </a:solidFill>
              </a:rPr>
              <a:t>stop treatment</a:t>
            </a:r>
            <a:r>
              <a:rPr lang="en"/>
              <a:t>. Lucy is supportive and feels she will be able to care for Julia </a:t>
            </a:r>
            <a:r>
              <a:rPr lang="en">
                <a:solidFill>
                  <a:srgbClr val="FF0000"/>
                </a:solidFill>
              </a:rPr>
              <a:t>in their home</a:t>
            </a:r>
            <a:r>
              <a:rPr lang="en"/>
              <a:t>. Lucy's past medical history includes a </a:t>
            </a:r>
            <a:r>
              <a:rPr lang="en">
                <a:solidFill>
                  <a:srgbClr val="FF0000"/>
                </a:solidFill>
              </a:rPr>
              <a:t>knee replacement</a:t>
            </a:r>
            <a:r>
              <a:rPr lang="en"/>
              <a:t>. Their support system includes Julia's son, Neil, and Lucy's niece, Nora.</a:t>
            </a:r>
          </a:p>
          <a:p>
            <a:pPr lvl="0">
              <a:spcBef>
                <a:spcPts val="0"/>
              </a:spcBef>
              <a:buNone/>
            </a:pPr>
            <a:endParaRPr/>
          </a:p>
        </p:txBody>
      </p:sp>
      <p:pic>
        <p:nvPicPr>
          <p:cNvPr id="214" name="Shape 214" descr="Image result for hospice"/>
          <p:cNvPicPr preferRelativeResize="0"/>
          <p:nvPr/>
        </p:nvPicPr>
        <p:blipFill>
          <a:blip r:embed="rId3">
            <a:alphaModFix/>
          </a:blip>
          <a:stretch>
            <a:fillRect/>
          </a:stretch>
        </p:blipFill>
        <p:spPr>
          <a:xfrm>
            <a:off x="2677700" y="3438624"/>
            <a:ext cx="3987650" cy="1415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Actual Objectives, part 1</a:t>
            </a:r>
          </a:p>
        </p:txBody>
      </p:sp>
      <p:sp>
        <p:nvSpPr>
          <p:cNvPr id="220" name="Shape 220"/>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marL="685800" lvl="0" indent="0" rtl="0">
              <a:spcBef>
                <a:spcPts val="1200"/>
              </a:spcBef>
              <a:spcAft>
                <a:spcPts val="1200"/>
              </a:spcAft>
              <a:buNone/>
            </a:pPr>
            <a:r>
              <a:rPr lang="en"/>
              <a:t>1. 	Provide care for terminally ill older adult and her family in the home setting.</a:t>
            </a:r>
          </a:p>
          <a:p>
            <a:pPr marL="685800" lvl="0" indent="0" rtl="0">
              <a:spcBef>
                <a:spcPts val="1200"/>
              </a:spcBef>
              <a:spcAft>
                <a:spcPts val="1200"/>
              </a:spcAft>
              <a:buNone/>
            </a:pPr>
            <a:r>
              <a:rPr lang="en"/>
              <a:t>2. 	Perform physical and functional assessments of older adult.</a:t>
            </a:r>
          </a:p>
          <a:p>
            <a:pPr marL="685800" lvl="0" indent="0" rtl="0">
              <a:spcBef>
                <a:spcPts val="1200"/>
              </a:spcBef>
              <a:spcAft>
                <a:spcPts val="1200"/>
              </a:spcAft>
              <a:buNone/>
            </a:pPr>
            <a:r>
              <a:rPr lang="en"/>
              <a:t>3. 	Identify purpose of hospice care and services provided.</a:t>
            </a:r>
          </a:p>
          <a:p>
            <a:pPr marL="685800" lvl="0" indent="0" rtl="0">
              <a:spcBef>
                <a:spcPts val="1200"/>
              </a:spcBef>
              <a:spcAft>
                <a:spcPts val="1200"/>
              </a:spcAft>
              <a:buNone/>
            </a:pPr>
            <a:r>
              <a:rPr lang="en"/>
              <a:t>4. 	Explain advance directives and durable power of attorney.</a:t>
            </a:r>
          </a:p>
          <a:p>
            <a:pPr marL="685800" lvl="0" indent="0" rtl="0">
              <a:spcBef>
                <a:spcPts val="1200"/>
              </a:spcBef>
              <a:spcAft>
                <a:spcPts val="1200"/>
              </a:spcAft>
              <a:buNone/>
            </a:pPr>
            <a:r>
              <a:rPr lang="en"/>
              <a:t>5. 	Relate the importance of providing individualized care unique to each individual and family.</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Keeping it Real: Creating Fidelity</a:t>
            </a:r>
          </a:p>
        </p:txBody>
      </p:sp>
      <p:sp>
        <p:nvSpPr>
          <p:cNvPr id="226" name="Shape 226"/>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It’s not about the manikin</a:t>
            </a:r>
          </a:p>
          <a:p>
            <a:pPr lvl="0">
              <a:spcBef>
                <a:spcPts val="0"/>
              </a:spcBef>
              <a:buNone/>
            </a:pPr>
            <a:r>
              <a:rPr lang="en" sz="2400"/>
              <a:t>Make the scenario as real as possible</a:t>
            </a:r>
          </a:p>
          <a:p>
            <a:pPr lvl="0">
              <a:spcBef>
                <a:spcPts val="0"/>
              </a:spcBef>
              <a:buNone/>
            </a:pPr>
            <a:r>
              <a:rPr lang="en" sz="2400"/>
              <a:t>Objectives drive the fidelity</a:t>
            </a:r>
          </a:p>
          <a:p>
            <a:pPr lvl="0">
              <a:spcBef>
                <a:spcPts val="0"/>
              </a:spcBef>
              <a:buNone/>
            </a:pPr>
            <a:r>
              <a:rPr lang="en" sz="2400"/>
              <a:t>High fidelity simulation without a high fidelity manikin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endParaRPr/>
          </a:p>
        </p:txBody>
      </p:sp>
      <p:sp>
        <p:nvSpPr>
          <p:cNvPr id="232" name="Shape 232"/>
          <p:cNvSpPr txBox="1">
            <a:spLocks noGrp="1"/>
          </p:cNvSpPr>
          <p:nvPr>
            <p:ph type="body" idx="1"/>
          </p:nvPr>
        </p:nvSpPr>
        <p:spPr>
          <a:xfrm>
            <a:off x="311700" y="1207138"/>
            <a:ext cx="8520600" cy="3188400"/>
          </a:xfrm>
          <a:prstGeom prst="rect">
            <a:avLst/>
          </a:prstGeom>
        </p:spPr>
        <p:txBody>
          <a:bodyPr lIns="91425" tIns="91425" rIns="91425" bIns="91425" anchor="t" anchorCtr="0">
            <a:noAutofit/>
          </a:bodyPr>
          <a:lstStyle/>
          <a:p>
            <a:pPr lvl="0" rtl="0">
              <a:lnSpc>
                <a:spcPct val="120000"/>
              </a:lnSpc>
              <a:spcBef>
                <a:spcPts val="0"/>
              </a:spcBef>
              <a:spcAft>
                <a:spcPts val="0"/>
              </a:spcAft>
              <a:buNone/>
            </a:pPr>
            <a:r>
              <a:rPr lang="en" sz="2200">
                <a:solidFill>
                  <a:srgbClr val="F3F3F3"/>
                </a:solidFill>
                <a:latin typeface="Calibri"/>
                <a:ea typeface="Calibri"/>
                <a:cs typeface="Calibri"/>
                <a:sym typeface="Calibri"/>
              </a:rPr>
              <a:t>•   </a:t>
            </a:r>
            <a:r>
              <a:rPr lang="en" sz="2200">
                <a:solidFill>
                  <a:srgbClr val="F3F3F3"/>
                </a:solidFill>
              </a:rPr>
              <a:t>“During the design of scenarios, the simulation team should try to anticipate where participants are more likely to do something unexpected, such as when they have more than one option for action.”</a:t>
            </a:r>
          </a:p>
          <a:p>
            <a:pPr lvl="0" rtl="0">
              <a:lnSpc>
                <a:spcPct val="120000"/>
              </a:lnSpc>
              <a:spcBef>
                <a:spcPts val="0"/>
              </a:spcBef>
              <a:spcAft>
                <a:spcPts val="0"/>
              </a:spcAft>
              <a:buNone/>
            </a:pPr>
            <a:endParaRPr sz="1000">
              <a:solidFill>
                <a:srgbClr val="F3F3F3"/>
              </a:solidFill>
            </a:endParaRPr>
          </a:p>
          <a:p>
            <a:pPr lvl="0" rtl="0">
              <a:lnSpc>
                <a:spcPct val="120000"/>
              </a:lnSpc>
              <a:spcBef>
                <a:spcPts val="0"/>
              </a:spcBef>
              <a:spcAft>
                <a:spcPts val="0"/>
              </a:spcAft>
              <a:buNone/>
            </a:pPr>
            <a:r>
              <a:rPr lang="en" sz="2200">
                <a:solidFill>
                  <a:srgbClr val="F3F3F3"/>
                </a:solidFill>
              </a:rPr>
              <a:t>•   “This means that the simulation team works mentally through the scenario, trying to identify where participants could do something unexpected, how an unexpected action would be recognized, and how the simulation team could react in such a case.”</a:t>
            </a:r>
          </a:p>
          <a:p>
            <a:pPr lvl="0" algn="r" rtl="0">
              <a:lnSpc>
                <a:spcPct val="120000"/>
              </a:lnSpc>
              <a:spcBef>
                <a:spcPts val="1000"/>
              </a:spcBef>
              <a:spcAft>
                <a:spcPts val="0"/>
              </a:spcAft>
              <a:buNone/>
            </a:pPr>
            <a:r>
              <a:rPr lang="en" sz="1600">
                <a:solidFill>
                  <a:srgbClr val="F3F3F3"/>
                </a:solidFill>
              </a:rPr>
              <a:t>                                         </a:t>
            </a:r>
            <a:r>
              <a:rPr lang="en" sz="1600">
                <a:solidFill>
                  <a:srgbClr val="F3F3F3"/>
                </a:solidFill>
                <a:latin typeface="Calibri"/>
                <a:ea typeface="Calibri"/>
                <a:cs typeface="Calibri"/>
                <a:sym typeface="Calibri"/>
              </a:rPr>
              <a:t>	</a:t>
            </a:r>
            <a:r>
              <a:rPr lang="en" sz="1700">
                <a:solidFill>
                  <a:srgbClr val="F3F3F3"/>
                </a:solidFill>
                <a:latin typeface="Calibri"/>
                <a:ea typeface="Calibri"/>
                <a:cs typeface="Calibri"/>
                <a:sym typeface="Calibri"/>
              </a:rPr>
              <a:t>     </a:t>
            </a:r>
            <a:r>
              <a:rPr lang="en" sz="1700">
                <a:solidFill>
                  <a:srgbClr val="F3F3F3"/>
                </a:solidFill>
              </a:rPr>
              <a:t>       Dieckmann, P., Lippert, A.,  Glavin, R., &amp; Rall, M. (2010)</a:t>
            </a:r>
            <a:r>
              <a:rPr lang="en" sz="1700">
                <a:solidFill>
                  <a:srgbClr val="F3F3F3"/>
                </a:solidFill>
                <a:latin typeface="Calibri"/>
                <a:ea typeface="Calibri"/>
                <a:cs typeface="Calibri"/>
                <a:sym typeface="Calibri"/>
              </a:rPr>
              <a:t> </a:t>
            </a:r>
          </a:p>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Contact Information</a:t>
            </a:r>
          </a:p>
        </p:txBody>
      </p:sp>
      <p:sp>
        <p:nvSpPr>
          <p:cNvPr id="238" name="Shape 238"/>
          <p:cNvSpPr txBox="1">
            <a:spLocks noGrp="1"/>
          </p:cNvSpPr>
          <p:nvPr>
            <p:ph type="body" idx="1"/>
          </p:nvPr>
        </p:nvSpPr>
        <p:spPr>
          <a:xfrm>
            <a:off x="311700" y="1417800"/>
            <a:ext cx="8520600" cy="3632400"/>
          </a:xfrm>
          <a:prstGeom prst="rect">
            <a:avLst/>
          </a:prstGeom>
        </p:spPr>
        <p:txBody>
          <a:bodyPr lIns="91425" tIns="91425" rIns="91425" bIns="91425" anchor="t" anchorCtr="0">
            <a:noAutofit/>
          </a:bodyPr>
          <a:lstStyle/>
          <a:p>
            <a:pPr lvl="0" rtl="0">
              <a:spcBef>
                <a:spcPts val="0"/>
              </a:spcBef>
              <a:buNone/>
            </a:pPr>
            <a:r>
              <a:rPr lang="en" sz="2400" dirty="0"/>
              <a:t>Carol Reid, PhD, RN, CNE </a:t>
            </a:r>
          </a:p>
          <a:p>
            <a:pPr lvl="0" indent="457200" rtl="0">
              <a:spcBef>
                <a:spcPts val="0"/>
              </a:spcBef>
              <a:buNone/>
            </a:pPr>
            <a:r>
              <a:rPr lang="en" sz="2400" u="sng">
                <a:hlinkClick r:id="rId3"/>
              </a:rPr>
              <a:t>carol.reid@metrostate.edu</a:t>
            </a:r>
            <a:r>
              <a:rPr lang="en" sz="2400" u="sng"/>
              <a:t> </a:t>
            </a:r>
          </a:p>
          <a:p>
            <a:pPr lvl="0" rtl="0">
              <a:spcBef>
                <a:spcPts val="0"/>
              </a:spcBef>
              <a:buNone/>
            </a:pPr>
            <a:r>
              <a:rPr lang="en" sz="2400" dirty="0"/>
              <a:t>Molly Kellgren, MSN, RN, CNE, CHSE </a:t>
            </a:r>
          </a:p>
          <a:p>
            <a:pPr lvl="0" indent="457200">
              <a:spcBef>
                <a:spcPts val="0"/>
              </a:spcBef>
              <a:buNone/>
            </a:pPr>
            <a:r>
              <a:rPr lang="en" sz="2400" u="sng" dirty="0">
                <a:solidFill>
                  <a:srgbClr val="FFFFFF"/>
                </a:solidFill>
                <a:hlinkClick r:id="rId4"/>
              </a:rPr>
              <a:t>mkellgren@nln.org</a:t>
            </a:r>
          </a:p>
          <a:p>
            <a:pPr lvl="0">
              <a:spcBef>
                <a:spcPts val="0"/>
              </a:spcBef>
              <a:buNone/>
            </a:pPr>
            <a:r>
              <a:rPr lang="en" sz="2400" dirty="0"/>
              <a:t>Rose Raleigh, MS, RN </a:t>
            </a:r>
          </a:p>
          <a:p>
            <a:pPr lvl="0" indent="457200">
              <a:spcBef>
                <a:spcPts val="0"/>
              </a:spcBef>
              <a:buNone/>
            </a:pPr>
            <a:r>
              <a:rPr lang="en" sz="2400" u="sng" dirty="0">
                <a:solidFill>
                  <a:srgbClr val="FFFFFF"/>
                </a:solidFill>
                <a:hlinkClick r:id="rId5"/>
              </a:rPr>
              <a:t>rose.raleigh@century.edu</a:t>
            </a:r>
            <a:r>
              <a:rPr lang="en" sz="2400" dirty="0">
                <a:solidFill>
                  <a:srgbClr val="FFFFFF"/>
                </a:solidFill>
              </a:rPr>
              <a:t> </a:t>
            </a:r>
          </a:p>
          <a:p>
            <a:pPr lvl="0" rtl="0">
              <a:spcBef>
                <a:spcPts val="0"/>
              </a:spcBef>
              <a:buNone/>
            </a:pP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References </a:t>
            </a:r>
          </a:p>
        </p:txBody>
      </p:sp>
      <p:sp>
        <p:nvSpPr>
          <p:cNvPr id="244" name="Shape 244"/>
          <p:cNvSpPr txBox="1">
            <a:spLocks noGrp="1"/>
          </p:cNvSpPr>
          <p:nvPr>
            <p:ph type="body" idx="1"/>
          </p:nvPr>
        </p:nvSpPr>
        <p:spPr>
          <a:xfrm>
            <a:off x="370000" y="1079550"/>
            <a:ext cx="8520600" cy="3150900"/>
          </a:xfrm>
          <a:prstGeom prst="rect">
            <a:avLst/>
          </a:prstGeom>
        </p:spPr>
        <p:txBody>
          <a:bodyPr lIns="91425" tIns="91425" rIns="91425" bIns="91425" anchor="t" anchorCtr="0">
            <a:noAutofit/>
          </a:bodyPr>
          <a:lstStyle/>
          <a:p>
            <a:pPr lvl="0" rtl="0">
              <a:lnSpc>
                <a:spcPct val="120000"/>
              </a:lnSpc>
              <a:spcBef>
                <a:spcPts val="0"/>
              </a:spcBef>
              <a:spcAft>
                <a:spcPts val="0"/>
              </a:spcAft>
              <a:buNone/>
            </a:pPr>
            <a:r>
              <a:rPr lang="en" sz="1400"/>
              <a:t>Dieckmann, P., Lippert, A.,  Glavin, R., &amp; Rall, M. (2010). When things do not go as expected: scenario life savers. </a:t>
            </a:r>
            <a:r>
              <a:rPr lang="en" sz="1400" i="1"/>
              <a:t>Simulation in Healthcare, 5</a:t>
            </a:r>
            <a:r>
              <a:rPr lang="en" sz="1400"/>
              <a:t>(4), 219-225.</a:t>
            </a:r>
          </a:p>
          <a:p>
            <a:pPr lvl="0" rtl="0">
              <a:lnSpc>
                <a:spcPct val="120000"/>
              </a:lnSpc>
              <a:spcBef>
                <a:spcPts val="0"/>
              </a:spcBef>
              <a:spcAft>
                <a:spcPts val="0"/>
              </a:spcAft>
              <a:buNone/>
            </a:pPr>
            <a:endParaRPr sz="1400"/>
          </a:p>
          <a:p>
            <a:pPr lvl="0" rtl="0">
              <a:lnSpc>
                <a:spcPct val="120000"/>
              </a:lnSpc>
              <a:spcBef>
                <a:spcPts val="0"/>
              </a:spcBef>
              <a:spcAft>
                <a:spcPts val="0"/>
              </a:spcAft>
              <a:buNone/>
            </a:pPr>
            <a:r>
              <a:rPr lang="en" sz="1400"/>
              <a:t>HealthPartners Clinical Simulation. (2016). Scenario Template.  </a:t>
            </a:r>
          </a:p>
          <a:p>
            <a:pPr lvl="0" rtl="0">
              <a:lnSpc>
                <a:spcPct val="120000"/>
              </a:lnSpc>
              <a:spcBef>
                <a:spcPts val="0"/>
              </a:spcBef>
              <a:spcAft>
                <a:spcPts val="0"/>
              </a:spcAft>
              <a:buNone/>
            </a:pPr>
            <a:endParaRPr sz="1400"/>
          </a:p>
          <a:p>
            <a:pPr lvl="0" rtl="0">
              <a:lnSpc>
                <a:spcPct val="100000"/>
              </a:lnSpc>
              <a:spcBef>
                <a:spcPts val="0"/>
              </a:spcBef>
              <a:spcAft>
                <a:spcPts val="0"/>
              </a:spcAft>
              <a:buNone/>
            </a:pPr>
            <a:r>
              <a:rPr lang="en" sz="1400">
                <a:solidFill>
                  <a:srgbClr val="FFFFFF"/>
                </a:solidFill>
              </a:rPr>
              <a:t>International Nursing Association for Clinical Simulation and Learning. (2016). Standards of best practice: Simulation. </a:t>
            </a:r>
            <a:r>
              <a:rPr lang="en" sz="1400" baseline="30000">
                <a:solidFill>
                  <a:srgbClr val="FFFFFF"/>
                </a:solidFill>
              </a:rPr>
              <a:t>SM </a:t>
            </a:r>
            <a:r>
              <a:rPr lang="en" sz="1400" i="1">
                <a:solidFill>
                  <a:srgbClr val="FFFFFF"/>
                </a:solidFill>
              </a:rPr>
              <a:t>Clinical Simulation in Nursing 12</a:t>
            </a:r>
            <a:r>
              <a:rPr lang="en" sz="1400">
                <a:solidFill>
                  <a:srgbClr val="FFFFFF"/>
                </a:solidFill>
              </a:rPr>
              <a:t>, S1-S50.  Retrieved from http://www.nursingsimulation.org/issue/S1876-1399(16)X0014-X</a:t>
            </a:r>
          </a:p>
          <a:p>
            <a:pPr lvl="0" rtl="0">
              <a:lnSpc>
                <a:spcPct val="120000"/>
              </a:lnSpc>
              <a:spcBef>
                <a:spcPts val="0"/>
              </a:spcBef>
              <a:spcAft>
                <a:spcPts val="0"/>
              </a:spcAft>
              <a:buNone/>
            </a:pPr>
            <a:endParaRPr sz="1400"/>
          </a:p>
          <a:p>
            <a:pPr lvl="0" rtl="0">
              <a:lnSpc>
                <a:spcPct val="120000"/>
              </a:lnSpc>
              <a:spcBef>
                <a:spcPts val="0"/>
              </a:spcBef>
              <a:spcAft>
                <a:spcPts val="0"/>
              </a:spcAft>
              <a:buNone/>
            </a:pPr>
            <a:r>
              <a:rPr lang="en" sz="1400"/>
              <a:t>Lioce, L., Meakim, C.H., Fey, M.K., Chmil, J.V., Mariani, B., Alinier, G. (2015). Standards of best practice: Simulation standard IX: Simulation design. </a:t>
            </a:r>
            <a:r>
              <a:rPr lang="en" sz="1400" i="1"/>
              <a:t>Clinical Simulation in Nursing, 11</a:t>
            </a:r>
            <a:r>
              <a:rPr lang="en" sz="1400"/>
              <a:t>, 309-315. doi: 10.1016/j.ecns.2015.03.005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INACSL Standard: Simulation Design</a:t>
            </a:r>
          </a:p>
        </p:txBody>
      </p:sp>
      <p:sp>
        <p:nvSpPr>
          <p:cNvPr id="81" name="Shape 81"/>
          <p:cNvSpPr txBox="1">
            <a:spLocks noGrp="1"/>
          </p:cNvSpPr>
          <p:nvPr>
            <p:ph type="body" idx="1"/>
          </p:nvPr>
        </p:nvSpPr>
        <p:spPr>
          <a:xfrm>
            <a:off x="311700" y="1141550"/>
            <a:ext cx="8520600" cy="3660900"/>
          </a:xfrm>
          <a:prstGeom prst="rect">
            <a:avLst/>
          </a:prstGeom>
        </p:spPr>
        <p:txBody>
          <a:bodyPr lIns="91425" tIns="91425" rIns="91425" bIns="91425" anchor="t" anchorCtr="0">
            <a:noAutofit/>
          </a:bodyPr>
          <a:lstStyle/>
          <a:p>
            <a:pPr lvl="0" rtl="0">
              <a:spcBef>
                <a:spcPts val="0"/>
              </a:spcBef>
              <a:buNone/>
            </a:pPr>
            <a:r>
              <a:rPr lang="en" sz="2400"/>
              <a:t>Perform a needs assessment</a:t>
            </a:r>
          </a:p>
          <a:p>
            <a:pPr lvl="0" rtl="0">
              <a:spcBef>
                <a:spcPts val="0"/>
              </a:spcBef>
              <a:buNone/>
            </a:pPr>
            <a:r>
              <a:rPr lang="en" sz="2400"/>
              <a:t>Construct objectives</a:t>
            </a:r>
          </a:p>
          <a:p>
            <a:pPr lvl="0" rtl="0">
              <a:spcBef>
                <a:spcPts val="0"/>
              </a:spcBef>
              <a:buNone/>
            </a:pPr>
            <a:r>
              <a:rPr lang="en" sz="2400"/>
              <a:t>Structure the format</a:t>
            </a:r>
          </a:p>
          <a:p>
            <a:pPr lvl="0" rtl="0">
              <a:spcBef>
                <a:spcPts val="0"/>
              </a:spcBef>
              <a:buNone/>
            </a:pPr>
            <a:r>
              <a:rPr lang="en" sz="2400"/>
              <a:t>Design a scenario</a:t>
            </a:r>
          </a:p>
          <a:p>
            <a:pPr lvl="0">
              <a:spcBef>
                <a:spcPts val="0"/>
              </a:spcBef>
              <a:buNone/>
            </a:pPr>
            <a:r>
              <a:rPr lang="en" sz="2400"/>
              <a:t>Creating fidelity</a:t>
            </a:r>
          </a:p>
          <a:p>
            <a:pPr lvl="0" rtl="0">
              <a:spcBef>
                <a:spcPts val="0"/>
              </a:spcBef>
              <a:buNone/>
            </a:pPr>
            <a:r>
              <a:rPr lang="en" u="sng">
                <a:solidFill>
                  <a:schemeClr val="hlink"/>
                </a:solidFill>
                <a:hlinkClick r:id="rId3"/>
              </a:rPr>
              <a:t>http://www.nursingsimulation.org/article/S1876-1399(16)30126-8/fulltext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Part 1</a:t>
            </a:r>
          </a:p>
        </p:txBody>
      </p:sp>
      <p:sp>
        <p:nvSpPr>
          <p:cNvPr id="87" name="Shape 87"/>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Needs Assessment</a:t>
            </a:r>
          </a:p>
          <a:p>
            <a:pPr lvl="0">
              <a:spcBef>
                <a:spcPts val="0"/>
              </a:spcBef>
              <a:buNone/>
            </a:pPr>
            <a:r>
              <a:rPr lang="en" sz="2400"/>
              <a:t>Objectives</a:t>
            </a:r>
          </a:p>
          <a:p>
            <a:pPr lvl="0">
              <a:spcBef>
                <a:spcPts val="0"/>
              </a:spcBef>
              <a:buNone/>
            </a:pPr>
            <a:r>
              <a:rPr lang="en" sz="2400"/>
              <a:t>Formatting the simulation</a:t>
            </a:r>
          </a:p>
        </p:txBody>
      </p:sp>
      <p:pic>
        <p:nvPicPr>
          <p:cNvPr id="88" name="Shape 88" descr="Free vector graphic: Jigsaw, Puzzle, Parts, Game, Play - Free ..."/>
          <p:cNvPicPr preferRelativeResize="0"/>
          <p:nvPr/>
        </p:nvPicPr>
        <p:blipFill>
          <a:blip r:embed="rId3">
            <a:alphaModFix/>
          </a:blip>
          <a:stretch>
            <a:fillRect/>
          </a:stretch>
        </p:blipFill>
        <p:spPr>
          <a:xfrm>
            <a:off x="5166149" y="1982775"/>
            <a:ext cx="3238425" cy="2192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Needs Assessment</a:t>
            </a:r>
          </a:p>
        </p:txBody>
      </p:sp>
      <p:sp>
        <p:nvSpPr>
          <p:cNvPr id="94" name="Shape 94"/>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Criteria: </a:t>
            </a:r>
          </a:p>
          <a:p>
            <a:pPr marL="457200" lvl="0" indent="-381000" rtl="0">
              <a:spcBef>
                <a:spcPts val="0"/>
              </a:spcBef>
              <a:buSzPct val="100000"/>
            </a:pPr>
            <a:r>
              <a:rPr lang="en" sz="2400"/>
              <a:t>Provides foundational evidence of the need </a:t>
            </a:r>
          </a:p>
          <a:p>
            <a:pPr marL="457200" lvl="0" indent="-381000">
              <a:spcBef>
                <a:spcPts val="0"/>
              </a:spcBef>
              <a:buSzPct val="100000"/>
            </a:pPr>
            <a:r>
              <a:rPr lang="en" sz="2400"/>
              <a:t>Guides In developing objectives</a:t>
            </a:r>
          </a:p>
          <a:p>
            <a:pPr lvl="0" rtl="0">
              <a:spcBef>
                <a:spcPts val="0"/>
              </a:spcBef>
              <a:buNone/>
            </a:pPr>
            <a:r>
              <a:rPr lang="en" sz="2400"/>
              <a:t>Identify gaps</a:t>
            </a:r>
          </a:p>
        </p:txBody>
      </p:sp>
      <p:pic>
        <p:nvPicPr>
          <p:cNvPr id="95" name="Shape 95" descr="Free illustration: Design, Detail, Part, Brick - Free Image on ..."/>
          <p:cNvPicPr preferRelativeResize="0"/>
          <p:nvPr/>
        </p:nvPicPr>
        <p:blipFill>
          <a:blip r:embed="rId3">
            <a:alphaModFix/>
          </a:blip>
          <a:stretch>
            <a:fillRect/>
          </a:stretch>
        </p:blipFill>
        <p:spPr>
          <a:xfrm>
            <a:off x="5038549" y="2850399"/>
            <a:ext cx="3720549" cy="2092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Needs assessment includes analysis of</a:t>
            </a:r>
          </a:p>
        </p:txBody>
      </p:sp>
      <p:sp>
        <p:nvSpPr>
          <p:cNvPr id="101" name="Shape 101"/>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marL="457200" lvl="0" indent="-381000">
              <a:spcBef>
                <a:spcPts val="0"/>
              </a:spcBef>
              <a:buSzPct val="100000"/>
            </a:pPr>
            <a:r>
              <a:rPr lang="en" sz="2400"/>
              <a:t>Underlying causes of a concern</a:t>
            </a:r>
          </a:p>
          <a:p>
            <a:pPr marL="457200" lvl="0" indent="-381000">
              <a:spcBef>
                <a:spcPts val="0"/>
              </a:spcBef>
              <a:buSzPct val="100000"/>
            </a:pPr>
            <a:r>
              <a:rPr lang="en" sz="2400"/>
              <a:t>Organizational analysis</a:t>
            </a:r>
          </a:p>
          <a:p>
            <a:pPr marL="457200" lvl="0" indent="-381000">
              <a:spcBef>
                <a:spcPts val="0"/>
              </a:spcBef>
              <a:buSzPct val="100000"/>
            </a:pPr>
            <a:r>
              <a:rPr lang="en" sz="2400"/>
              <a:t>Survey of stakeholders</a:t>
            </a:r>
          </a:p>
          <a:p>
            <a:pPr marL="457200" lvl="0" indent="-381000">
              <a:spcBef>
                <a:spcPts val="0"/>
              </a:spcBef>
              <a:buSzPct val="100000"/>
            </a:pPr>
            <a:r>
              <a:rPr lang="en" sz="2400"/>
              <a:t>Outcome data</a:t>
            </a:r>
          </a:p>
          <a:p>
            <a:pPr marL="457200" lvl="0" indent="-381000">
              <a:spcBef>
                <a:spcPts val="0"/>
              </a:spcBef>
              <a:buSzPct val="100000"/>
            </a:pPr>
            <a:r>
              <a:rPr lang="en" sz="2400"/>
              <a:t>Standards </a:t>
            </a:r>
          </a:p>
        </p:txBody>
      </p:sp>
      <p:pic>
        <p:nvPicPr>
          <p:cNvPr id="102" name="Shape 102" descr="Free photo Icon Hand Analysis Investigation Magnifying Glass - Max ..."/>
          <p:cNvPicPr preferRelativeResize="0"/>
          <p:nvPr/>
        </p:nvPicPr>
        <p:blipFill>
          <a:blip r:embed="rId3">
            <a:alphaModFix/>
          </a:blip>
          <a:stretch>
            <a:fillRect/>
          </a:stretch>
        </p:blipFill>
        <p:spPr>
          <a:xfrm>
            <a:off x="5913274" y="2463849"/>
            <a:ext cx="2509075" cy="250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Needs assessment results</a:t>
            </a:r>
          </a:p>
        </p:txBody>
      </p:sp>
      <p:sp>
        <p:nvSpPr>
          <p:cNvPr id="108" name="Shape 108"/>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Assist designers to create experiences which </a:t>
            </a:r>
          </a:p>
          <a:p>
            <a:pPr marL="457200" lvl="0" indent="-381000" rtl="0">
              <a:spcBef>
                <a:spcPts val="0"/>
              </a:spcBef>
              <a:buSzPct val="100000"/>
            </a:pPr>
            <a:r>
              <a:rPr lang="en" sz="2400"/>
              <a:t>Enhance curriculum by informing practices, content, methodology</a:t>
            </a:r>
          </a:p>
          <a:p>
            <a:pPr marL="457200" lvl="0" indent="-381000" rtl="0">
              <a:spcBef>
                <a:spcPts val="0"/>
              </a:spcBef>
              <a:buSzPct val="100000"/>
            </a:pPr>
            <a:r>
              <a:rPr lang="en" sz="2400"/>
              <a:t>Standardize clinical experiences</a:t>
            </a:r>
          </a:p>
          <a:p>
            <a:pPr marL="457200" lvl="0" indent="-381000" rtl="0">
              <a:spcBef>
                <a:spcPts val="0"/>
              </a:spcBef>
              <a:buSzPct val="100000"/>
            </a:pPr>
            <a:r>
              <a:rPr lang="en" sz="2400"/>
              <a:t>Address competencies</a:t>
            </a:r>
          </a:p>
          <a:p>
            <a:pPr marL="457200" lvl="0" indent="-381000" rtl="0">
              <a:spcBef>
                <a:spcPts val="0"/>
              </a:spcBef>
              <a:buSzPct val="100000"/>
            </a:pPr>
            <a:r>
              <a:rPr lang="en" sz="2400"/>
              <a:t>Promotes readiness for clinical practice</a:t>
            </a:r>
          </a:p>
          <a:p>
            <a:pPr marL="457200" lvl="0" indent="-381000" rtl="0">
              <a:spcBef>
                <a:spcPts val="0"/>
              </a:spcBef>
              <a:buSzPct val="100000"/>
            </a:pPr>
            <a:r>
              <a:rPr lang="en" sz="2400"/>
              <a:t>Leads to improved patient care (quality and safety)</a:t>
            </a:r>
          </a:p>
          <a:p>
            <a:pPr lvl="0" rtl="0">
              <a:spcBef>
                <a:spcPts val="0"/>
              </a:spcBef>
              <a:buNone/>
            </a:pPr>
            <a:endParaRPr sz="2400"/>
          </a:p>
          <a:p>
            <a:pPr lvl="0" rtl="0">
              <a:spcBef>
                <a:spcPts val="0"/>
              </a:spcBef>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rtl="0">
              <a:spcBef>
                <a:spcPts val="0"/>
              </a:spcBef>
              <a:buNone/>
            </a:pPr>
            <a:r>
              <a:rPr lang="en"/>
              <a:t>Needs Assessment</a:t>
            </a:r>
          </a:p>
        </p:txBody>
      </p:sp>
      <p:sp>
        <p:nvSpPr>
          <p:cNvPr id="114" name="Shape 114"/>
          <p:cNvSpPr txBox="1">
            <a:spLocks noGrp="1"/>
          </p:cNvSpPr>
          <p:nvPr>
            <p:ph type="body" idx="1"/>
          </p:nvPr>
        </p:nvSpPr>
        <p:spPr>
          <a:xfrm>
            <a:off x="311700" y="1115300"/>
            <a:ext cx="8520600" cy="3453300"/>
          </a:xfrm>
          <a:prstGeom prst="rect">
            <a:avLst/>
          </a:prstGeom>
        </p:spPr>
        <p:txBody>
          <a:bodyPr lIns="91425" tIns="91425" rIns="91425" bIns="91425" anchor="t" anchorCtr="0">
            <a:noAutofit/>
          </a:bodyPr>
          <a:lstStyle/>
          <a:p>
            <a:pPr lvl="0" rtl="0">
              <a:spcBef>
                <a:spcPts val="0"/>
              </a:spcBef>
              <a:buNone/>
            </a:pPr>
            <a:r>
              <a:rPr lang="en" sz="2400"/>
              <a:t>Reflect on a course you are teaching, your curriculum, a specific topic or content area</a:t>
            </a:r>
          </a:p>
          <a:p>
            <a:pPr lvl="0" rtl="0">
              <a:spcBef>
                <a:spcPts val="0"/>
              </a:spcBef>
              <a:buNone/>
            </a:pPr>
            <a:r>
              <a:rPr lang="en" sz="2400"/>
              <a:t>Where is the gap?</a:t>
            </a:r>
          </a:p>
          <a:p>
            <a:pPr lvl="0" rtl="0">
              <a:spcBef>
                <a:spcPts val="0"/>
              </a:spcBef>
              <a:buNone/>
            </a:pPr>
            <a:r>
              <a:rPr lang="en" sz="2400"/>
              <a:t>Discuss with others at your table</a:t>
            </a:r>
          </a:p>
          <a:p>
            <a:pPr lvl="0" rtl="0">
              <a:spcBef>
                <a:spcPts val="0"/>
              </a:spcBef>
              <a:buNone/>
            </a:pPr>
            <a:r>
              <a:rPr lang="en" sz="2400"/>
              <a:t>Each person record an idea on a card at your table</a:t>
            </a:r>
          </a:p>
          <a:p>
            <a:pPr lvl="0" rtl="0">
              <a:spcBef>
                <a:spcPts val="0"/>
              </a:spcBef>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72725"/>
            <a:ext cx="8520600" cy="645000"/>
          </a:xfrm>
          <a:prstGeom prst="rect">
            <a:avLst/>
          </a:prstGeom>
        </p:spPr>
        <p:txBody>
          <a:bodyPr lIns="91425" tIns="91425" rIns="91425" bIns="91425" anchor="t" anchorCtr="0">
            <a:noAutofit/>
          </a:bodyPr>
          <a:lstStyle/>
          <a:p>
            <a:pPr lvl="0">
              <a:spcBef>
                <a:spcPts val="0"/>
              </a:spcBef>
              <a:buNone/>
            </a:pPr>
            <a:r>
              <a:rPr lang="en"/>
              <a:t>Constructing Objectives</a:t>
            </a:r>
          </a:p>
        </p:txBody>
      </p:sp>
      <p:sp>
        <p:nvSpPr>
          <p:cNvPr id="120" name="Shape 120"/>
          <p:cNvSpPr txBox="1">
            <a:spLocks noGrp="1"/>
          </p:cNvSpPr>
          <p:nvPr>
            <p:ph type="body" idx="1"/>
          </p:nvPr>
        </p:nvSpPr>
        <p:spPr>
          <a:xfrm>
            <a:off x="311700" y="1417800"/>
            <a:ext cx="8520600" cy="3150900"/>
          </a:xfrm>
          <a:prstGeom prst="rect">
            <a:avLst/>
          </a:prstGeom>
        </p:spPr>
        <p:txBody>
          <a:bodyPr lIns="91425" tIns="91425" rIns="91425" bIns="91425" anchor="t" anchorCtr="0">
            <a:noAutofit/>
          </a:bodyPr>
          <a:lstStyle/>
          <a:p>
            <a:pPr lvl="0">
              <a:spcBef>
                <a:spcPts val="0"/>
              </a:spcBef>
              <a:buNone/>
            </a:pPr>
            <a:r>
              <a:rPr lang="en" sz="2400"/>
              <a:t>Refer to INACSL Standards of                                                                   Best Practice: Simulation Outcomes and Objectives</a:t>
            </a:r>
          </a:p>
          <a:p>
            <a:pPr lvl="0">
              <a:lnSpc>
                <a:spcPct val="100000"/>
              </a:lnSpc>
              <a:spcBef>
                <a:spcPts val="0"/>
              </a:spcBef>
              <a:spcAft>
                <a:spcPts val="0"/>
              </a:spcAft>
              <a:buNone/>
            </a:pPr>
            <a:r>
              <a:rPr lang="en" sz="2400"/>
              <a:t>Criteria:</a:t>
            </a:r>
          </a:p>
          <a:p>
            <a:pPr lvl="0" indent="457200" rtl="0">
              <a:lnSpc>
                <a:spcPct val="100000"/>
              </a:lnSpc>
              <a:spcBef>
                <a:spcPts val="0"/>
              </a:spcBef>
              <a:spcAft>
                <a:spcPts val="0"/>
              </a:spcAft>
              <a:buNone/>
            </a:pPr>
            <a:r>
              <a:rPr lang="en" sz="2400"/>
              <a:t>Determine expected outcomes for simulation-based activities and/or programs.</a:t>
            </a:r>
          </a:p>
          <a:p>
            <a:pPr lvl="0" indent="457200" rtl="0">
              <a:lnSpc>
                <a:spcPct val="100000"/>
              </a:lnSpc>
              <a:spcBef>
                <a:spcPts val="0"/>
              </a:spcBef>
              <a:spcAft>
                <a:spcPts val="0"/>
              </a:spcAft>
              <a:buNone/>
            </a:pPr>
            <a:endParaRPr sz="2400"/>
          </a:p>
          <a:p>
            <a:pPr lvl="0" indent="457200">
              <a:lnSpc>
                <a:spcPct val="100000"/>
              </a:lnSpc>
              <a:spcBef>
                <a:spcPts val="0"/>
              </a:spcBef>
              <a:spcAft>
                <a:spcPts val="0"/>
              </a:spcAft>
              <a:buNone/>
            </a:pPr>
            <a:r>
              <a:rPr lang="en" sz="2400"/>
              <a:t>Construct S.M.A.R.T. objectives based on expected outcomes</a:t>
            </a:r>
          </a:p>
        </p:txBody>
      </p:sp>
      <p:pic>
        <p:nvPicPr>
          <p:cNvPr id="121" name="Shape 121" descr="File:Foundation-M2325.jpg - Wikipedia"/>
          <p:cNvPicPr preferRelativeResize="0"/>
          <p:nvPr/>
        </p:nvPicPr>
        <p:blipFill>
          <a:blip r:embed="rId3">
            <a:alphaModFix/>
          </a:blip>
          <a:stretch>
            <a:fillRect/>
          </a:stretch>
        </p:blipFill>
        <p:spPr>
          <a:xfrm>
            <a:off x="5714125" y="372725"/>
            <a:ext cx="2499726" cy="143697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mp;#x0D;Designing  Simulation&amp;quot;&quot;/&gt;&lt;property id=&quot;20307&quot; value=&quot;256&quot;/&gt;&lt;/object&gt;&lt;object type=&quot;3&quot; unique_id=&quot;10004&quot;&gt;&lt;property id=&quot;20148&quot; value=&quot;5&quot;/&gt;&lt;property id=&quot;20300&quot; value=&quot;Slide 2 - &amp;quot;Objectives&amp;quot;&quot;/&gt;&lt;property id=&quot;20307&quot; value=&quot;257&quot;/&gt;&lt;/object&gt;&lt;object type=&quot;3&quot; unique_id=&quot;10005&quot;&gt;&lt;property id=&quot;20148&quot; value=&quot;5&quot;/&gt;&lt;property id=&quot;20300&quot; value=&quot;Slide 3 - &amp;quot;INACSL Standard: Simulation Design&amp;quot;&quot;/&gt;&lt;property id=&quot;20307&quot; value=&quot;258&quot;/&gt;&lt;/object&gt;&lt;object type=&quot;3&quot; unique_id=&quot;10006&quot;&gt;&lt;property id=&quot;20148&quot; value=&quot;5&quot;/&gt;&lt;property id=&quot;20300&quot; value=&quot;Slide 4 - &amp;quot;Part 1&amp;quot;&quot;/&gt;&lt;property id=&quot;20307&quot; value=&quot;259&quot;/&gt;&lt;/object&gt;&lt;object type=&quot;3&quot; unique_id=&quot;10007&quot;&gt;&lt;property id=&quot;20148&quot; value=&quot;5&quot;/&gt;&lt;property id=&quot;20300&quot; value=&quot;Slide 5 - &amp;quot;Needs Assessment&amp;quot;&quot;/&gt;&lt;property id=&quot;20307&quot; value=&quot;260&quot;/&gt;&lt;/object&gt;&lt;object type=&quot;3&quot; unique_id=&quot;10008&quot;&gt;&lt;property id=&quot;20148&quot; value=&quot;5&quot;/&gt;&lt;property id=&quot;20300&quot; value=&quot;Slide 6 - &amp;quot;Needs assessment includes analysis of&amp;quot;&quot;/&gt;&lt;property id=&quot;20307&quot; value=&quot;261&quot;/&gt;&lt;/object&gt;&lt;object type=&quot;3&quot; unique_id=&quot;10009&quot;&gt;&lt;property id=&quot;20148&quot; value=&quot;5&quot;/&gt;&lt;property id=&quot;20300&quot; value=&quot;Slide 7 - &amp;quot;Needs assessment results&amp;quot;&quot;/&gt;&lt;property id=&quot;20307&quot; value=&quot;262&quot;/&gt;&lt;/object&gt;&lt;object type=&quot;3&quot; unique_id=&quot;10010&quot;&gt;&lt;property id=&quot;20148&quot; value=&quot;5&quot;/&gt;&lt;property id=&quot;20300&quot; value=&quot;Slide 8 - &amp;quot;Needs Assessment&amp;quot;&quot;/&gt;&lt;property id=&quot;20307&quot; value=&quot;263&quot;/&gt;&lt;/object&gt;&lt;object type=&quot;3&quot; unique_id=&quot;10011&quot;&gt;&lt;property id=&quot;20148&quot; value=&quot;5&quot;/&gt;&lt;property id=&quot;20300&quot; value=&quot;Slide 9 - &amp;quot;Constructing Objectives&amp;quot;&quot;/&gt;&lt;property id=&quot;20307&quot; value=&quot;264&quot;/&gt;&lt;/object&gt;&lt;object type=&quot;3&quot; unique_id=&quot;10012&quot;&gt;&lt;property id=&quot;20148&quot; value=&quot;5&quot;/&gt;&lt;property id=&quot;20300&quot; value=&quot;Slide 10 - &amp;quot;Objectives&amp;quot;&quot;/&gt;&lt;property id=&quot;20307&quot; value=&quot;265&quot;/&gt;&lt;/object&gt;&lt;object type=&quot;3&quot; unique_id=&quot;10013&quot;&gt;&lt;property id=&quot;20148&quot; value=&quot;5&quot;/&gt;&lt;property id=&quot;20300&quot; value=&quot;Slide 11 - &amp;quot;S.M.A.R.T.  Objectives&amp;quot;&quot;/&gt;&lt;property id=&quot;20307&quot; value=&quot;266&quot;/&gt;&lt;/object&gt;&lt;object type=&quot;3&quot; unique_id=&quot;10014&quot;&gt;&lt;property id=&quot;20148&quot; value=&quot;5&quot;/&gt;&lt;property id=&quot;20300&quot; value=&quot;Slide 12 - &amp;quot;S.M.A.R.T.  Objectives-practice &amp;quot;&quot;/&gt;&lt;property id=&quot;20307&quot; value=&quot;267&quot;/&gt;&lt;/object&gt;&lt;object type=&quot;3&quot; unique_id=&quot;10015&quot;&gt;&lt;property id=&quot;20148&quot; value=&quot;5&quot;/&gt;&lt;property id=&quot;20300&quot; value=&quot;Slide 13 - &amp;quot;S.M.A.R.T.  Objectives-practice &amp;quot;&quot;/&gt;&lt;property id=&quot;20307&quot; value=&quot;268&quot;/&gt;&lt;/object&gt;&lt;object type=&quot;3&quot; unique_id=&quot;10016&quot;&gt;&lt;property id=&quot;20148&quot; value=&quot;5&quot;/&gt;&lt;property id=&quot;20300&quot; value=&quot;Slide 14 - &amp;quot;S.M.A.R.T.  Objectives-practice &amp;quot;&quot;/&gt;&lt;property id=&quot;20307&quot; value=&quot;269&quot;/&gt;&lt;/object&gt;&lt;object type=&quot;3&quot; unique_id=&quot;10017&quot;&gt;&lt;property id=&quot;20148&quot; value=&quot;5&quot;/&gt;&lt;property id=&quot;20300&quot; value=&quot;Slide 15 - &amp;quot;S.M.A.R.T.  Objectives-practice &amp;quot;&quot;/&gt;&lt;property id=&quot;20307&quot; value=&quot;270&quot;/&gt;&lt;/object&gt;&lt;object type=&quot;3&quot; unique_id=&quot;10018&quot;&gt;&lt;property id=&quot;20148&quot; value=&quot;5&quot;/&gt;&lt;property id=&quot;20300&quot; value=&quot;Slide 16 - &amp;quot;Format of the simulation&amp;quot;&quot;/&gt;&lt;property id=&quot;20307&quot; value=&quot;271&quot;/&gt;&lt;/object&gt;&lt;object type=&quot;3&quot; unique_id=&quot;10019&quot;&gt;&lt;property id=&quot;20148&quot; value=&quot;5&quot;/&gt;&lt;property id=&quot;20300&quot; value=&quot;Slide 17 - &amp;quot;Format of the simulation&amp;quot;&quot;/&gt;&lt;property id=&quot;20307&quot; value=&quot;272&quot;/&gt;&lt;/object&gt;&lt;object type=&quot;3&quot; unique_id=&quot;10020&quot;&gt;&lt;property id=&quot;20148&quot; value=&quot;5&quot;/&gt;&lt;property id=&quot;20300&quot; value=&quot;Slide 18 - &amp;quot;Structure of the simulation&amp;quot;&quot;/&gt;&lt;property id=&quot;20307&quot; value=&quot;273&quot;/&gt;&lt;/object&gt;&lt;object type=&quot;3&quot; unique_id=&quot;10021&quot;&gt;&lt;property id=&quot;20148&quot; value=&quot;5&quot;/&gt;&lt;property id=&quot;20300&quot; value=&quot;Slide 19 - &amp;quot;Lunch &amp;quot;&quot;/&gt;&lt;property id=&quot;20307&quot; value=&quot;274&quot;/&gt;&lt;/object&gt;&lt;object type=&quot;3&quot; unique_id=&quot;10022&quot;&gt;&lt;property id=&quot;20148&quot; value=&quot;5&quot;/&gt;&lt;property id=&quot;20300&quot; value=&quot;Slide 20 - &amp;quot;Part 2&amp;quot;&quot;/&gt;&lt;property id=&quot;20307&quot; value=&quot;275&quot;/&gt;&lt;/object&gt;&lt;object type=&quot;3&quot; unique_id=&quot;10023&quot;&gt;&lt;property id=&quot;20148&quot; value=&quot;5&quot;/&gt;&lt;property id=&quot;20300&quot; value=&quot;Slide 21 - &amp;quot;Designing a Scenario&amp;quot;&quot;/&gt;&lt;property id=&quot;20307&quot; value=&quot;276&quot;/&gt;&lt;/object&gt;&lt;object type=&quot;3&quot; unique_id=&quot;10024&quot;&gt;&lt;property id=&quot;20148&quot; value=&quot;5&quot;/&gt;&lt;property id=&quot;20300&quot; value=&quot;Slide 22 - &amp;quot;How to Adjust&amp;quot;&quot;/&gt;&lt;property id=&quot;20307&quot; value=&quot;277&quot;/&gt;&lt;/object&gt;&lt;object type=&quot;3&quot; unique_id=&quot;10025&quot;&gt;&lt;property id=&quot;20148&quot; value=&quot;5&quot;/&gt;&lt;property id=&quot;20300&quot; value=&quot;Slide 23 - &amp;quot;Some Possibilities&amp;quot;&quot;/&gt;&lt;property id=&quot;20307&quot; value=&quot;278&quot;/&gt;&lt;/object&gt;&lt;object type=&quot;3&quot; unique_id=&quot;10026&quot;&gt;&lt;property id=&quot;20148&quot; value=&quot;5&quot;/&gt;&lt;property id=&quot;20300&quot; value=&quot;Slide 24 - &amp;quot;Actual Objectives, part 1&amp;quot;&quot;/&gt;&lt;property id=&quot;20307&quot; value=&quot;279&quot;/&gt;&lt;/object&gt;&lt;object type=&quot;3&quot; unique_id=&quot;10027&quot;&gt;&lt;property id=&quot;20148&quot; value=&quot;5&quot;/&gt;&lt;property id=&quot;20300&quot; value=&quot;Slide 25 - &amp;quot;Keeping it Real: Creating Fidelity&amp;quot;&quot;/&gt;&lt;property id=&quot;20307&quot; value=&quot;280&quot;/&gt;&lt;/object&gt;&lt;object type=&quot;3&quot; unique_id=&quot;10028&quot;&gt;&lt;property id=&quot;20148&quot; value=&quot;5&quot;/&gt;&lt;property id=&quot;20300&quot; value=&quot;Slide 26&quot;/&gt;&lt;property id=&quot;20307&quot; value=&quot;281&quot;/&gt;&lt;/object&gt;&lt;object type=&quot;3&quot; unique_id=&quot;10029&quot;&gt;&lt;property id=&quot;20148&quot; value=&quot;5&quot;/&gt;&lt;property id=&quot;20300&quot; value=&quot;Slide 27 - &amp;quot;Contact Information&amp;quot;&quot;/&gt;&lt;property id=&quot;20307&quot; value=&quot;282&quot;/&gt;&lt;/object&gt;&lt;object type=&quot;3&quot; unique_id=&quot;10030&quot;&gt;&lt;property id=&quot;20148&quot; value=&quot;5&quot;/&gt;&lt;property id=&quot;20300&quot; value=&quot;Slide 28 - &amp;quot;References &amp;quot;&quot;/&gt;&lt;property id=&quot;20307&quot; value=&quot;283&quot;/&gt;&lt;/object&gt;&lt;/object&gt;&lt;object type=&quot;8&quot; unique_id=&quot;10060&quot;&gt;&lt;/object&gt;&lt;/object&gt;&lt;/database&gt;"/>
  <p:tag name="MMPROD_NEXTUNIQUEID" val="10009"/>
  <p:tag name="SECTOMILLISECCONVERTED" val="1"/>
</p:tagLst>
</file>

<file path=ppt/theme/theme1.xml><?xml version="1.0" encoding="utf-8"?>
<a:theme xmlns:a="http://schemas.openxmlformats.org/drawingml/2006/main"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1327</Words>
  <Application>Microsoft Office PowerPoint</Application>
  <PresentationFormat>On-screen Show (16:9)</PresentationFormat>
  <Paragraphs>175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Lato</vt:lpstr>
      <vt:lpstr>Playfair Display</vt:lpstr>
      <vt:lpstr>blue-gold</vt:lpstr>
      <vt:lpstr> Designing  Simulation</vt:lpstr>
      <vt:lpstr>Objectives</vt:lpstr>
      <vt:lpstr>INACSL Standard: Simulation Design</vt:lpstr>
      <vt:lpstr>Part 1</vt:lpstr>
      <vt:lpstr>Needs Assessment</vt:lpstr>
      <vt:lpstr>Needs assessment includes analysis of</vt:lpstr>
      <vt:lpstr>Needs assessment results</vt:lpstr>
      <vt:lpstr>Needs Assessment</vt:lpstr>
      <vt:lpstr>Constructing Objectives</vt:lpstr>
      <vt:lpstr>Objectives</vt:lpstr>
      <vt:lpstr>S.M.A.R.T.  Objectives</vt:lpstr>
      <vt:lpstr>S.M.A.R.T.  Objectives-practice </vt:lpstr>
      <vt:lpstr>S.M.A.R.T.  Objectives-practice </vt:lpstr>
      <vt:lpstr>S.M.A.R.T.  Objectives-practice </vt:lpstr>
      <vt:lpstr>S.M.A.R.T.  Objectives-practice </vt:lpstr>
      <vt:lpstr>Format of the simulation</vt:lpstr>
      <vt:lpstr>Format of the simulation</vt:lpstr>
      <vt:lpstr>Structure of the simulation</vt:lpstr>
      <vt:lpstr>Lunch </vt:lpstr>
      <vt:lpstr>Part 2</vt:lpstr>
      <vt:lpstr>Designing a Scenario</vt:lpstr>
      <vt:lpstr>How to Adjust</vt:lpstr>
      <vt:lpstr>Some Possibilities</vt:lpstr>
      <vt:lpstr>Actual Objectives, part 1</vt:lpstr>
      <vt:lpstr>Keeping it Real: Creating Fidelity</vt:lpstr>
      <vt:lpstr>PowerPoint Presentation</vt:lpstr>
      <vt:lpstr>Contact Information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Simulation</dc:title>
  <dc:creator>Carol Reid</dc:creator>
  <cp:lastModifiedBy>Field, Susan C</cp:lastModifiedBy>
  <cp:revision>5</cp:revision>
  <dcterms:modified xsi:type="dcterms:W3CDTF">2017-05-19T20:21:17Z</dcterms:modified>
</cp:coreProperties>
</file>